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</p:sldMasterIdLst>
  <p:notesMasterIdLst>
    <p:notesMasterId r:id="rId21"/>
  </p:notesMasterIdLst>
  <p:sldIdLst>
    <p:sldId id="256" r:id="rId3"/>
    <p:sldId id="354" r:id="rId4"/>
    <p:sldId id="396" r:id="rId5"/>
    <p:sldId id="810" r:id="rId6"/>
    <p:sldId id="814" r:id="rId7"/>
    <p:sldId id="817" r:id="rId8"/>
    <p:sldId id="356" r:id="rId9"/>
    <p:sldId id="357" r:id="rId10"/>
    <p:sldId id="818" r:id="rId11"/>
    <p:sldId id="380" r:id="rId12"/>
    <p:sldId id="820" r:id="rId13"/>
    <p:sldId id="515" r:id="rId14"/>
    <p:sldId id="821" r:id="rId15"/>
    <p:sldId id="423" r:id="rId16"/>
    <p:sldId id="426" r:id="rId17"/>
    <p:sldId id="425" r:id="rId18"/>
    <p:sldId id="816" r:id="rId19"/>
    <p:sldId id="393" r:id="rId20"/>
  </p:sldIdLst>
  <p:sldSz cx="12192000" cy="6858000"/>
  <p:notesSz cx="6797675" cy="9874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nnan Mariyappan" initials="p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1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0-AE59-4281-ACE6-5EFE5D66617D}"/>
              </c:ext>
            </c:extLst>
          </c:dPt>
          <c:dPt>
            <c:idx val="1"/>
            <c:invertIfNegative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1-AE59-4281-ACE6-5EFE5D66617D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2-AE59-4281-ACE6-5EFE5D66617D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AE59-4281-ACE6-5EFE5D66617D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4-AE59-4281-ACE6-5EFE5D66617D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5-AE59-4281-ACE6-5EFE5D66617D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6-AE59-4281-ACE6-5EFE5D66617D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Sheet1!$A$2:$A$8</c:f>
              <c:strCache>
                <c:ptCount val="7"/>
                <c:pt idx="0">
                  <c:v>IDU</c:v>
                </c:pt>
                <c:pt idx="1">
                  <c:v>TG</c:v>
                </c:pt>
                <c:pt idx="2">
                  <c:v>MSM</c:v>
                </c:pt>
                <c:pt idx="3">
                  <c:v>FSW</c:v>
                </c:pt>
                <c:pt idx="4">
                  <c:v>Truckers</c:v>
                </c:pt>
                <c:pt idx="5">
                  <c:v>Migrants</c:v>
                </c:pt>
                <c:pt idx="6">
                  <c:v>ANC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6.26</c:v>
                </c:pt>
                <c:pt idx="1">
                  <c:v>3.14</c:v>
                </c:pt>
                <c:pt idx="2">
                  <c:v>2.69</c:v>
                </c:pt>
                <c:pt idx="3">
                  <c:v>1.58</c:v>
                </c:pt>
                <c:pt idx="4">
                  <c:v>0.86</c:v>
                </c:pt>
                <c:pt idx="5">
                  <c:v>0.51</c:v>
                </c:pt>
                <c:pt idx="6">
                  <c:v>0.28000000000000003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49-422C-B0A3-EE1C567231E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52599936"/>
        <c:axId val="138044544"/>
      </c:barChart>
      <c:catAx>
        <c:axId val="15259993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138044544"/>
        <c:crosses val="autoZero"/>
        <c:auto val="1"/>
        <c:lblAlgn val="ctr"/>
        <c:lblOffset val="100"/>
        <c:noMultiLvlLbl val="0"/>
      </c:catAx>
      <c:valAx>
        <c:axId val="1380445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52599936"/>
        <c:crosses val="autoZero"/>
        <c:crossBetween val="between"/>
      </c:valAx>
    </c:plotArea>
    <c:plotVisOnly val="1"/>
    <c:dispBlanksAs val="gap"/>
    <c:showDLblsOverMax val="0"/>
  </c:chart>
  <c:spPr>
    <a:ln>
      <a:solidFill>
        <a:srgbClr val="7030A0"/>
      </a:solidFill>
    </a:ln>
  </c:spPr>
  <c:txPr>
    <a:bodyPr/>
    <a:lstStyle/>
    <a:p>
      <a:pPr>
        <a:defRPr sz="20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3664298060303437E-2"/>
          <c:y val="3.2103188388546131E-2"/>
          <c:w val="0.92007553933807051"/>
          <c:h val="0.848498982516359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Achieved as on Mar-2018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tx1"/>
              </a:solidFill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E16D-4257-801B-F05C7048CED6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E16D-4257-801B-F05C7048CED6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E16D-4257-801B-F05C7048CED6}"/>
              </c:ext>
            </c:extLst>
          </c:dPt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16D-4257-801B-F05C7048CED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Estimated HIV positive people</c:v>
                </c:pt>
                <c:pt idx="1">
                  <c:v>Estimated Diagnosed</c:v>
                </c:pt>
                <c:pt idx="2">
                  <c:v>On ART</c:v>
                </c:pt>
                <c:pt idx="3">
                  <c:v>Viral suppression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2.1</c:v>
                </c:pt>
                <c:pt idx="1">
                  <c:v>1.7</c:v>
                </c:pt>
                <c:pt idx="2">
                  <c:v>1.2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16D-4257-801B-F05C7048CED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To be Achieved by 2020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 w="15875">
              <a:solidFill>
                <a:schemeClr val="tx1"/>
              </a:solidFill>
              <a:prstDash val="dash"/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B01-4725-B686-D4F32183A5D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Estimated HIV positive people</c:v>
                </c:pt>
                <c:pt idx="1">
                  <c:v>Estimated Diagnosed</c:v>
                </c:pt>
                <c:pt idx="2">
                  <c:v>On ART</c:v>
                </c:pt>
                <c:pt idx="3">
                  <c:v>Viral suppression</c:v>
                </c:pt>
              </c:strCache>
            </c:strRef>
          </c:cat>
          <c:val>
            <c:numRef>
              <c:f>Sheet1!$C$2:$C$5</c:f>
              <c:numCache>
                <c:formatCode>0.00</c:formatCode>
                <c:ptCount val="4"/>
                <c:pt idx="0" formatCode="General">
                  <c:v>0</c:v>
                </c:pt>
                <c:pt idx="1">
                  <c:v>0.2</c:v>
                </c:pt>
                <c:pt idx="2">
                  <c:v>0.5</c:v>
                </c:pt>
                <c:pt idx="3" formatCode="General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16D-4257-801B-F05C7048CED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Beyond Target of 90-90-90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Estimated HIV positive people</c:v>
                </c:pt>
                <c:pt idx="1">
                  <c:v>Estimated Diagnosed</c:v>
                </c:pt>
                <c:pt idx="2">
                  <c:v>On ART</c:v>
                </c:pt>
                <c:pt idx="3">
                  <c:v>Viral suppression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0</c:v>
                </c:pt>
                <c:pt idx="1">
                  <c:v>0.2</c:v>
                </c:pt>
                <c:pt idx="2">
                  <c:v>0.4</c:v>
                </c:pt>
                <c:pt idx="3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B01-4725-B686-D4F32183A5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42883712"/>
        <c:axId val="42889600"/>
      </c:barChart>
      <c:catAx>
        <c:axId val="4288371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42889600"/>
        <c:crosses val="autoZero"/>
        <c:auto val="1"/>
        <c:lblAlgn val="ctr"/>
        <c:lblOffset val="100"/>
        <c:noMultiLvlLbl val="0"/>
      </c:catAx>
      <c:valAx>
        <c:axId val="4288960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2883712"/>
        <c:crosses val="autoZero"/>
        <c:crossBetween val="between"/>
      </c:valAx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14801523227408095"/>
          <c:y val="0"/>
          <c:w val="0.81477023820142991"/>
          <c:h val="0.1529516056645945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7E1E0E-1462-4CD1-836D-3A89205B29AF}" type="doc">
      <dgm:prSet loTypeId="urn:microsoft.com/office/officeart/2005/8/layout/radial6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881D45F-57B2-4CAD-B103-A09974F35B30}">
      <dgm:prSet phldrT="[Text]" custT="1"/>
      <dgm:spPr/>
      <dgm:t>
        <a:bodyPr/>
        <a:lstStyle/>
        <a:p>
          <a:r>
            <a:rPr lang="en-US" sz="1200" dirty="0"/>
            <a:t>Pregnant Women</a:t>
          </a:r>
        </a:p>
      </dgm:t>
    </dgm:pt>
    <dgm:pt modelId="{4DD7563C-95A5-4DFA-AB45-53E6041EF9D8}" type="parTrans" cxnId="{3B17285D-A1EF-4C30-993E-B737115CA6F9}">
      <dgm:prSet/>
      <dgm:spPr/>
      <dgm:t>
        <a:bodyPr/>
        <a:lstStyle/>
        <a:p>
          <a:endParaRPr lang="en-US"/>
        </a:p>
      </dgm:t>
    </dgm:pt>
    <dgm:pt modelId="{5609001C-879F-481A-9000-2464E556512C}" type="sibTrans" cxnId="{3B17285D-A1EF-4C30-993E-B737115CA6F9}">
      <dgm:prSet/>
      <dgm:spPr/>
      <dgm:t>
        <a:bodyPr/>
        <a:lstStyle/>
        <a:p>
          <a:endParaRPr lang="en-US"/>
        </a:p>
      </dgm:t>
    </dgm:pt>
    <dgm:pt modelId="{CD0FB581-7BFD-4A56-BCFE-56B717AFB03A}">
      <dgm:prSet phldrT="[Text]" custT="1"/>
      <dgm:spPr/>
      <dgm:t>
        <a:bodyPr/>
        <a:lstStyle/>
        <a:p>
          <a:r>
            <a:rPr lang="en-US" sz="1200" dirty="0"/>
            <a:t>HIV positive infant/ Children</a:t>
          </a:r>
        </a:p>
      </dgm:t>
    </dgm:pt>
    <dgm:pt modelId="{465CA33F-CC13-400E-B8CC-62400C70E90C}" type="parTrans" cxnId="{F1523962-67F7-42BC-9A17-81903CC97512}">
      <dgm:prSet/>
      <dgm:spPr/>
      <dgm:t>
        <a:bodyPr/>
        <a:lstStyle/>
        <a:p>
          <a:endParaRPr lang="en-US"/>
        </a:p>
      </dgm:t>
    </dgm:pt>
    <dgm:pt modelId="{0319D1FD-EEDF-4645-8AA5-F8D7E491DF0E}" type="sibTrans" cxnId="{F1523962-67F7-42BC-9A17-81903CC97512}">
      <dgm:prSet/>
      <dgm:spPr/>
      <dgm:t>
        <a:bodyPr/>
        <a:lstStyle/>
        <a:p>
          <a:endParaRPr lang="en-US"/>
        </a:p>
      </dgm:t>
    </dgm:pt>
    <dgm:pt modelId="{D1982189-F5F9-4F59-9F51-E21F3D933E6D}">
      <dgm:prSet phldrT="[Text]" custT="1"/>
      <dgm:spPr/>
      <dgm:t>
        <a:bodyPr/>
        <a:lstStyle/>
        <a:p>
          <a:r>
            <a:rPr lang="en-US" sz="1200" dirty="0"/>
            <a:t>General individual</a:t>
          </a:r>
        </a:p>
      </dgm:t>
    </dgm:pt>
    <dgm:pt modelId="{EFE1A147-13CF-472C-A700-9938676D906E}" type="parTrans" cxnId="{6AC09F45-D4BA-4A02-8409-F2E8B4791D9D}">
      <dgm:prSet/>
      <dgm:spPr/>
      <dgm:t>
        <a:bodyPr/>
        <a:lstStyle/>
        <a:p>
          <a:endParaRPr lang="en-US"/>
        </a:p>
      </dgm:t>
    </dgm:pt>
    <dgm:pt modelId="{AD3389D3-4009-4D98-A614-901B381672AA}" type="sibTrans" cxnId="{6AC09F45-D4BA-4A02-8409-F2E8B4791D9D}">
      <dgm:prSet/>
      <dgm:spPr/>
      <dgm:t>
        <a:bodyPr/>
        <a:lstStyle/>
        <a:p>
          <a:endParaRPr lang="en-US"/>
        </a:p>
      </dgm:t>
    </dgm:pt>
    <dgm:pt modelId="{0AD5D8BC-99A2-462A-8067-FA0FC1DEA634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US" dirty="0"/>
            <a:t>Lifelong treatment </a:t>
          </a:r>
        </a:p>
      </dgm:t>
    </dgm:pt>
    <dgm:pt modelId="{7605524D-4574-4399-A3A7-BF4E62D48817}" type="sibTrans" cxnId="{91ABF773-E846-4DE0-BD24-B00A68DA50DD}">
      <dgm:prSet/>
      <dgm:spPr/>
      <dgm:t>
        <a:bodyPr/>
        <a:lstStyle/>
        <a:p>
          <a:endParaRPr lang="en-US"/>
        </a:p>
      </dgm:t>
    </dgm:pt>
    <dgm:pt modelId="{77416882-EA46-4101-812C-F806728A80A9}" type="parTrans" cxnId="{91ABF773-E846-4DE0-BD24-B00A68DA50DD}">
      <dgm:prSet/>
      <dgm:spPr/>
      <dgm:t>
        <a:bodyPr/>
        <a:lstStyle/>
        <a:p>
          <a:endParaRPr lang="en-US"/>
        </a:p>
      </dgm:t>
    </dgm:pt>
    <dgm:pt modelId="{726E9739-8010-459B-9226-638E1AD48D0A}" type="pres">
      <dgm:prSet presAssocID="{727E1E0E-1462-4CD1-836D-3A89205B29AF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2C43179-BBE0-4578-A355-E6DB31246BBD}" type="pres">
      <dgm:prSet presAssocID="{0AD5D8BC-99A2-462A-8067-FA0FC1DEA634}" presName="centerShape" presStyleLbl="node0" presStyleIdx="0" presStyleCnt="1"/>
      <dgm:spPr/>
    </dgm:pt>
    <dgm:pt modelId="{B20EAA86-D78C-46AE-B70C-9150E36CA5FE}" type="pres">
      <dgm:prSet presAssocID="{6881D45F-57B2-4CAD-B103-A09974F35B30}" presName="node" presStyleLbl="node1" presStyleIdx="0" presStyleCnt="3" custScaleX="122357">
        <dgm:presLayoutVars>
          <dgm:bulletEnabled val="1"/>
        </dgm:presLayoutVars>
      </dgm:prSet>
      <dgm:spPr/>
    </dgm:pt>
    <dgm:pt modelId="{08990566-DF0E-4BA0-AA29-E6375257038A}" type="pres">
      <dgm:prSet presAssocID="{6881D45F-57B2-4CAD-B103-A09974F35B30}" presName="dummy" presStyleCnt="0"/>
      <dgm:spPr/>
    </dgm:pt>
    <dgm:pt modelId="{ACAF5C9E-7C2E-4560-8369-498445860997}" type="pres">
      <dgm:prSet presAssocID="{5609001C-879F-481A-9000-2464E556512C}" presName="sibTrans" presStyleLbl="sibTrans2D1" presStyleIdx="0" presStyleCnt="3"/>
      <dgm:spPr/>
    </dgm:pt>
    <dgm:pt modelId="{8B512C0E-6C6B-423E-BAFB-776EF0C75B54}" type="pres">
      <dgm:prSet presAssocID="{CD0FB581-7BFD-4A56-BCFE-56B717AFB03A}" presName="node" presStyleLbl="node1" presStyleIdx="1" presStyleCnt="3" custScaleX="122357">
        <dgm:presLayoutVars>
          <dgm:bulletEnabled val="1"/>
        </dgm:presLayoutVars>
      </dgm:prSet>
      <dgm:spPr/>
    </dgm:pt>
    <dgm:pt modelId="{F439AFD4-06B9-43B3-92B4-55A3AAC3B4BB}" type="pres">
      <dgm:prSet presAssocID="{CD0FB581-7BFD-4A56-BCFE-56B717AFB03A}" presName="dummy" presStyleCnt="0"/>
      <dgm:spPr/>
    </dgm:pt>
    <dgm:pt modelId="{A790CC4D-16E6-46A7-ADB5-268A32E2C66C}" type="pres">
      <dgm:prSet presAssocID="{0319D1FD-EEDF-4645-8AA5-F8D7E491DF0E}" presName="sibTrans" presStyleLbl="sibTrans2D1" presStyleIdx="1" presStyleCnt="3"/>
      <dgm:spPr/>
    </dgm:pt>
    <dgm:pt modelId="{6BAEE31D-FE43-49D3-A31E-2F01E4E8507A}" type="pres">
      <dgm:prSet presAssocID="{D1982189-F5F9-4F59-9F51-E21F3D933E6D}" presName="node" presStyleLbl="node1" presStyleIdx="2" presStyleCnt="3" custScaleX="122357">
        <dgm:presLayoutVars>
          <dgm:bulletEnabled val="1"/>
        </dgm:presLayoutVars>
      </dgm:prSet>
      <dgm:spPr/>
    </dgm:pt>
    <dgm:pt modelId="{27A3DF45-4E7A-4CF0-8B65-255198598E10}" type="pres">
      <dgm:prSet presAssocID="{D1982189-F5F9-4F59-9F51-E21F3D933E6D}" presName="dummy" presStyleCnt="0"/>
      <dgm:spPr/>
    </dgm:pt>
    <dgm:pt modelId="{E85213A0-E88E-4426-8F67-A61152BB9758}" type="pres">
      <dgm:prSet presAssocID="{AD3389D3-4009-4D98-A614-901B381672AA}" presName="sibTrans" presStyleLbl="sibTrans2D1" presStyleIdx="2" presStyleCnt="3"/>
      <dgm:spPr/>
    </dgm:pt>
  </dgm:ptLst>
  <dgm:cxnLst>
    <dgm:cxn modelId="{BC1B081E-0450-4DB1-AD8D-540E7492CB73}" type="presOf" srcId="{0AD5D8BC-99A2-462A-8067-FA0FC1DEA634}" destId="{D2C43179-BBE0-4578-A355-E6DB31246BBD}" srcOrd="0" destOrd="0" presId="urn:microsoft.com/office/officeart/2005/8/layout/radial6"/>
    <dgm:cxn modelId="{AF021136-83C7-441E-92D1-89EB42118467}" type="presOf" srcId="{CD0FB581-7BFD-4A56-BCFE-56B717AFB03A}" destId="{8B512C0E-6C6B-423E-BAFB-776EF0C75B54}" srcOrd="0" destOrd="0" presId="urn:microsoft.com/office/officeart/2005/8/layout/radial6"/>
    <dgm:cxn modelId="{5434AC37-D99F-458D-8337-D20DD0274CE6}" type="presOf" srcId="{AD3389D3-4009-4D98-A614-901B381672AA}" destId="{E85213A0-E88E-4426-8F67-A61152BB9758}" srcOrd="0" destOrd="0" presId="urn:microsoft.com/office/officeart/2005/8/layout/radial6"/>
    <dgm:cxn modelId="{3B17285D-A1EF-4C30-993E-B737115CA6F9}" srcId="{0AD5D8BC-99A2-462A-8067-FA0FC1DEA634}" destId="{6881D45F-57B2-4CAD-B103-A09974F35B30}" srcOrd="0" destOrd="0" parTransId="{4DD7563C-95A5-4DFA-AB45-53E6041EF9D8}" sibTransId="{5609001C-879F-481A-9000-2464E556512C}"/>
    <dgm:cxn modelId="{F1523962-67F7-42BC-9A17-81903CC97512}" srcId="{0AD5D8BC-99A2-462A-8067-FA0FC1DEA634}" destId="{CD0FB581-7BFD-4A56-BCFE-56B717AFB03A}" srcOrd="1" destOrd="0" parTransId="{465CA33F-CC13-400E-B8CC-62400C70E90C}" sibTransId="{0319D1FD-EEDF-4645-8AA5-F8D7E491DF0E}"/>
    <dgm:cxn modelId="{6AC09F45-D4BA-4A02-8409-F2E8B4791D9D}" srcId="{0AD5D8BC-99A2-462A-8067-FA0FC1DEA634}" destId="{D1982189-F5F9-4F59-9F51-E21F3D933E6D}" srcOrd="2" destOrd="0" parTransId="{EFE1A147-13CF-472C-A700-9938676D906E}" sibTransId="{AD3389D3-4009-4D98-A614-901B381672AA}"/>
    <dgm:cxn modelId="{EEB8C047-2E22-4693-B0BD-FEA0967857E9}" type="presOf" srcId="{727E1E0E-1462-4CD1-836D-3A89205B29AF}" destId="{726E9739-8010-459B-9226-638E1AD48D0A}" srcOrd="0" destOrd="0" presId="urn:microsoft.com/office/officeart/2005/8/layout/radial6"/>
    <dgm:cxn modelId="{91ABF773-E846-4DE0-BD24-B00A68DA50DD}" srcId="{727E1E0E-1462-4CD1-836D-3A89205B29AF}" destId="{0AD5D8BC-99A2-462A-8067-FA0FC1DEA634}" srcOrd="0" destOrd="0" parTransId="{77416882-EA46-4101-812C-F806728A80A9}" sibTransId="{7605524D-4574-4399-A3A7-BF4E62D48817}"/>
    <dgm:cxn modelId="{E98DBE59-375F-41C8-A251-67CBCE6AE4CA}" type="presOf" srcId="{5609001C-879F-481A-9000-2464E556512C}" destId="{ACAF5C9E-7C2E-4560-8369-498445860997}" srcOrd="0" destOrd="0" presId="urn:microsoft.com/office/officeart/2005/8/layout/radial6"/>
    <dgm:cxn modelId="{C1808B85-9E54-48A7-8528-225D2F44C2B9}" type="presOf" srcId="{D1982189-F5F9-4F59-9F51-E21F3D933E6D}" destId="{6BAEE31D-FE43-49D3-A31E-2F01E4E8507A}" srcOrd="0" destOrd="0" presId="urn:microsoft.com/office/officeart/2005/8/layout/radial6"/>
    <dgm:cxn modelId="{5288C292-3DE4-47F7-92C2-3AB0DDAE6C3E}" type="presOf" srcId="{6881D45F-57B2-4CAD-B103-A09974F35B30}" destId="{B20EAA86-D78C-46AE-B70C-9150E36CA5FE}" srcOrd="0" destOrd="0" presId="urn:microsoft.com/office/officeart/2005/8/layout/radial6"/>
    <dgm:cxn modelId="{7C3B57DA-661B-4106-979C-19E77728FF12}" type="presOf" srcId="{0319D1FD-EEDF-4645-8AA5-F8D7E491DF0E}" destId="{A790CC4D-16E6-46A7-ADB5-268A32E2C66C}" srcOrd="0" destOrd="0" presId="urn:microsoft.com/office/officeart/2005/8/layout/radial6"/>
    <dgm:cxn modelId="{EF6F6124-EB6F-466E-B442-1805363D8A67}" type="presParOf" srcId="{726E9739-8010-459B-9226-638E1AD48D0A}" destId="{D2C43179-BBE0-4578-A355-E6DB31246BBD}" srcOrd="0" destOrd="0" presId="urn:microsoft.com/office/officeart/2005/8/layout/radial6"/>
    <dgm:cxn modelId="{784F14F8-1035-423A-A4AE-A7B895044214}" type="presParOf" srcId="{726E9739-8010-459B-9226-638E1AD48D0A}" destId="{B20EAA86-D78C-46AE-B70C-9150E36CA5FE}" srcOrd="1" destOrd="0" presId="urn:microsoft.com/office/officeart/2005/8/layout/radial6"/>
    <dgm:cxn modelId="{9020ED10-5F79-40BD-A320-7C1787DE3BEF}" type="presParOf" srcId="{726E9739-8010-459B-9226-638E1AD48D0A}" destId="{08990566-DF0E-4BA0-AA29-E6375257038A}" srcOrd="2" destOrd="0" presId="urn:microsoft.com/office/officeart/2005/8/layout/radial6"/>
    <dgm:cxn modelId="{8F47551A-0806-44E3-920D-6061958488D6}" type="presParOf" srcId="{726E9739-8010-459B-9226-638E1AD48D0A}" destId="{ACAF5C9E-7C2E-4560-8369-498445860997}" srcOrd="3" destOrd="0" presId="urn:microsoft.com/office/officeart/2005/8/layout/radial6"/>
    <dgm:cxn modelId="{F2D98BCA-90C1-435E-ADE9-F114AFB74F9E}" type="presParOf" srcId="{726E9739-8010-459B-9226-638E1AD48D0A}" destId="{8B512C0E-6C6B-423E-BAFB-776EF0C75B54}" srcOrd="4" destOrd="0" presId="urn:microsoft.com/office/officeart/2005/8/layout/radial6"/>
    <dgm:cxn modelId="{90CF5312-1EDE-4969-9242-C3BF6E6FE630}" type="presParOf" srcId="{726E9739-8010-459B-9226-638E1AD48D0A}" destId="{F439AFD4-06B9-43B3-92B4-55A3AAC3B4BB}" srcOrd="5" destOrd="0" presId="urn:microsoft.com/office/officeart/2005/8/layout/radial6"/>
    <dgm:cxn modelId="{B2500563-DDEC-439E-B2FA-D87504949FE7}" type="presParOf" srcId="{726E9739-8010-459B-9226-638E1AD48D0A}" destId="{A790CC4D-16E6-46A7-ADB5-268A32E2C66C}" srcOrd="6" destOrd="0" presId="urn:microsoft.com/office/officeart/2005/8/layout/radial6"/>
    <dgm:cxn modelId="{F0BCD7F5-DAD8-4F67-AB99-251B1045DC9D}" type="presParOf" srcId="{726E9739-8010-459B-9226-638E1AD48D0A}" destId="{6BAEE31D-FE43-49D3-A31E-2F01E4E8507A}" srcOrd="7" destOrd="0" presId="urn:microsoft.com/office/officeart/2005/8/layout/radial6"/>
    <dgm:cxn modelId="{D44E772D-6369-4067-A40D-9FF299EE83F3}" type="presParOf" srcId="{726E9739-8010-459B-9226-638E1AD48D0A}" destId="{27A3DF45-4E7A-4CF0-8B65-255198598E10}" srcOrd="8" destOrd="0" presId="urn:microsoft.com/office/officeart/2005/8/layout/radial6"/>
    <dgm:cxn modelId="{4FA3BAB5-73E0-43B7-8ED9-0990E0F74468}" type="presParOf" srcId="{726E9739-8010-459B-9226-638E1AD48D0A}" destId="{E85213A0-E88E-4426-8F67-A61152BB9758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FC17D14-8364-4471-A32C-0793DBDBEF28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798CDDC-44FA-4787-9C50-AA4F5B0F0901}">
      <dgm:prSet phldrT="[Text]" custT="1"/>
      <dgm:spPr/>
      <dgm:t>
        <a:bodyPr/>
        <a:lstStyle/>
        <a:p>
          <a:r>
            <a:rPr lang="en-US" sz="1200" dirty="0"/>
            <a:t>At 6 weeks</a:t>
          </a:r>
        </a:p>
      </dgm:t>
    </dgm:pt>
    <dgm:pt modelId="{DA41B4B6-09FF-4EB5-B10C-8446F60C8680}" type="parTrans" cxnId="{AA21FB4E-2ED4-48F7-BC02-684FE65D7A13}">
      <dgm:prSet/>
      <dgm:spPr/>
      <dgm:t>
        <a:bodyPr/>
        <a:lstStyle/>
        <a:p>
          <a:endParaRPr lang="en-US" sz="1600"/>
        </a:p>
      </dgm:t>
    </dgm:pt>
    <dgm:pt modelId="{6DC84A49-B99D-43A9-B276-D9ED5B2E28AD}" type="sibTrans" cxnId="{AA21FB4E-2ED4-48F7-BC02-684FE65D7A13}">
      <dgm:prSet/>
      <dgm:spPr/>
      <dgm:t>
        <a:bodyPr/>
        <a:lstStyle/>
        <a:p>
          <a:endParaRPr lang="en-US" sz="1600"/>
        </a:p>
      </dgm:t>
    </dgm:pt>
    <dgm:pt modelId="{B0DF94D5-9D04-4C0F-A0DC-8A9D10C58C5E}">
      <dgm:prSet phldrT="[Text]" custT="1"/>
      <dgm:spPr/>
      <dgm:t>
        <a:bodyPr/>
        <a:lstStyle/>
        <a:p>
          <a:r>
            <a:rPr lang="en-US" sz="1200" dirty="0"/>
            <a:t>At 6 months</a:t>
          </a:r>
        </a:p>
      </dgm:t>
    </dgm:pt>
    <dgm:pt modelId="{2ABCC406-EEB2-4396-A833-BBD5FD5AD1C5}" type="parTrans" cxnId="{0695AE19-C473-48B1-A103-392D6EDA3F09}">
      <dgm:prSet/>
      <dgm:spPr/>
      <dgm:t>
        <a:bodyPr/>
        <a:lstStyle/>
        <a:p>
          <a:endParaRPr lang="en-US" sz="1600"/>
        </a:p>
      </dgm:t>
    </dgm:pt>
    <dgm:pt modelId="{506D6F0F-5097-4958-9648-AD24EF11BBE4}" type="sibTrans" cxnId="{0695AE19-C473-48B1-A103-392D6EDA3F09}">
      <dgm:prSet/>
      <dgm:spPr/>
      <dgm:t>
        <a:bodyPr/>
        <a:lstStyle/>
        <a:p>
          <a:endParaRPr lang="en-US" sz="1600"/>
        </a:p>
      </dgm:t>
    </dgm:pt>
    <dgm:pt modelId="{0B2BC5AC-D1A5-485E-A0A0-E307AD5F0D99}">
      <dgm:prSet phldrT="[Text]" custT="1"/>
      <dgm:spPr/>
      <dgm:t>
        <a:bodyPr/>
        <a:lstStyle/>
        <a:p>
          <a:r>
            <a:rPr lang="en-US" sz="1200" dirty="0"/>
            <a:t>At 12 months</a:t>
          </a:r>
        </a:p>
      </dgm:t>
    </dgm:pt>
    <dgm:pt modelId="{B8645296-BA05-4C34-9109-84C6C20DADA2}" type="parTrans" cxnId="{671357AF-5CC5-4001-A303-D509CA36ACEA}">
      <dgm:prSet/>
      <dgm:spPr/>
      <dgm:t>
        <a:bodyPr/>
        <a:lstStyle/>
        <a:p>
          <a:endParaRPr lang="en-US" sz="1600"/>
        </a:p>
      </dgm:t>
    </dgm:pt>
    <dgm:pt modelId="{0C30043A-1F93-48F1-B7F7-176A8ED429E6}" type="sibTrans" cxnId="{671357AF-5CC5-4001-A303-D509CA36ACEA}">
      <dgm:prSet/>
      <dgm:spPr/>
      <dgm:t>
        <a:bodyPr/>
        <a:lstStyle/>
        <a:p>
          <a:endParaRPr lang="en-US" sz="1600"/>
        </a:p>
      </dgm:t>
    </dgm:pt>
    <dgm:pt modelId="{31FAD05F-4209-4B6A-A96D-CA396A9B9E81}">
      <dgm:prSet phldrT="[Text]" custT="1"/>
      <dgm:spPr/>
      <dgm:t>
        <a:bodyPr/>
        <a:lstStyle/>
        <a:p>
          <a:r>
            <a:rPr lang="en-US" sz="1200" dirty="0"/>
            <a:t>At 18 months</a:t>
          </a:r>
        </a:p>
      </dgm:t>
    </dgm:pt>
    <dgm:pt modelId="{3199FB75-4988-4DD1-9656-806101250814}" type="parTrans" cxnId="{8C1876B8-D01B-415E-921B-1A83C4F368DA}">
      <dgm:prSet/>
      <dgm:spPr/>
      <dgm:t>
        <a:bodyPr/>
        <a:lstStyle/>
        <a:p>
          <a:endParaRPr lang="en-US" sz="1600"/>
        </a:p>
      </dgm:t>
    </dgm:pt>
    <dgm:pt modelId="{D83DDE8D-791C-4E57-B148-BD0A0423C849}" type="sibTrans" cxnId="{8C1876B8-D01B-415E-921B-1A83C4F368DA}">
      <dgm:prSet/>
      <dgm:spPr/>
      <dgm:t>
        <a:bodyPr/>
        <a:lstStyle/>
        <a:p>
          <a:endParaRPr lang="en-US" sz="1600"/>
        </a:p>
      </dgm:t>
    </dgm:pt>
    <dgm:pt modelId="{7C0C194A-B66F-4FAC-BDBC-457553A12ABD}" type="pres">
      <dgm:prSet presAssocID="{7FC17D14-8364-4471-A32C-0793DBDBEF28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25CB6323-F924-4600-B921-0C75D9FB4DA9}" type="pres">
      <dgm:prSet presAssocID="{5798CDDC-44FA-4787-9C50-AA4F5B0F0901}" presName="Accent1" presStyleCnt="0"/>
      <dgm:spPr/>
    </dgm:pt>
    <dgm:pt modelId="{4749655C-E5FB-402C-8E77-D531F2B4F8E9}" type="pres">
      <dgm:prSet presAssocID="{5798CDDC-44FA-4787-9C50-AA4F5B0F0901}" presName="Accent" presStyleLbl="node1" presStyleIdx="0" presStyleCnt="4" custAng="0" custScaleX="111770"/>
      <dgm:spPr/>
    </dgm:pt>
    <dgm:pt modelId="{953A4B08-9976-4203-8DB7-DA9E379D3E6E}" type="pres">
      <dgm:prSet presAssocID="{5798CDDC-44FA-4787-9C50-AA4F5B0F0901}" presName="Parent1" presStyleLbl="revTx" presStyleIdx="0" presStyleCnt="4" custScaleX="111770">
        <dgm:presLayoutVars>
          <dgm:chMax val="1"/>
          <dgm:chPref val="1"/>
          <dgm:bulletEnabled val="1"/>
        </dgm:presLayoutVars>
      </dgm:prSet>
      <dgm:spPr/>
    </dgm:pt>
    <dgm:pt modelId="{BCFEE4D5-9596-49B6-BEE0-FCFD25419356}" type="pres">
      <dgm:prSet presAssocID="{B0DF94D5-9D04-4C0F-A0DC-8A9D10C58C5E}" presName="Accent2" presStyleCnt="0"/>
      <dgm:spPr/>
    </dgm:pt>
    <dgm:pt modelId="{7C974D1E-14D8-419F-8A14-7871EDFB0746}" type="pres">
      <dgm:prSet presAssocID="{B0DF94D5-9D04-4C0F-A0DC-8A9D10C58C5E}" presName="Accent" presStyleLbl="node1" presStyleIdx="1" presStyleCnt="4" custScaleX="111770"/>
      <dgm:spPr/>
    </dgm:pt>
    <dgm:pt modelId="{8A3E5EA7-B7E5-490E-BF59-D938EC4CD85D}" type="pres">
      <dgm:prSet presAssocID="{B0DF94D5-9D04-4C0F-A0DC-8A9D10C58C5E}" presName="Parent2" presStyleLbl="revTx" presStyleIdx="1" presStyleCnt="4" custScaleX="111770">
        <dgm:presLayoutVars>
          <dgm:chMax val="1"/>
          <dgm:chPref val="1"/>
          <dgm:bulletEnabled val="1"/>
        </dgm:presLayoutVars>
      </dgm:prSet>
      <dgm:spPr/>
    </dgm:pt>
    <dgm:pt modelId="{B373F10A-C04B-4B21-995F-FE120F330C60}" type="pres">
      <dgm:prSet presAssocID="{0B2BC5AC-D1A5-485E-A0A0-E307AD5F0D99}" presName="Accent3" presStyleCnt="0"/>
      <dgm:spPr/>
    </dgm:pt>
    <dgm:pt modelId="{01EB9230-62DE-4757-A37B-1DF2F05B17F6}" type="pres">
      <dgm:prSet presAssocID="{0B2BC5AC-D1A5-485E-A0A0-E307AD5F0D99}" presName="Accent" presStyleLbl="node1" presStyleIdx="2" presStyleCnt="4" custScaleX="11177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90E89401-F6DA-4F87-89FA-A3305B53C341}" type="pres">
      <dgm:prSet presAssocID="{0B2BC5AC-D1A5-485E-A0A0-E307AD5F0D99}" presName="Parent3" presStyleLbl="revTx" presStyleIdx="2" presStyleCnt="4" custScaleX="111770">
        <dgm:presLayoutVars>
          <dgm:chMax val="1"/>
          <dgm:chPref val="1"/>
          <dgm:bulletEnabled val="1"/>
        </dgm:presLayoutVars>
      </dgm:prSet>
      <dgm:spPr/>
    </dgm:pt>
    <dgm:pt modelId="{45907618-0214-4948-9D8B-EBFDB5B9BDA6}" type="pres">
      <dgm:prSet presAssocID="{31FAD05F-4209-4B6A-A96D-CA396A9B9E81}" presName="Accent4" presStyleCnt="0"/>
      <dgm:spPr/>
    </dgm:pt>
    <dgm:pt modelId="{B7BA5D4B-E49B-46CF-A66F-83906FFBAB5E}" type="pres">
      <dgm:prSet presAssocID="{31FAD05F-4209-4B6A-A96D-CA396A9B9E81}" presName="Accent" presStyleLbl="node1" presStyleIdx="3" presStyleCnt="4"/>
      <dgm:spPr/>
    </dgm:pt>
    <dgm:pt modelId="{4F671942-34A6-499D-B55D-7CEF37B38B20}" type="pres">
      <dgm:prSet presAssocID="{31FAD05F-4209-4B6A-A96D-CA396A9B9E81}" presName="Parent4" presStyleLbl="revTx" presStyleIdx="3" presStyleCnt="4" custScaleX="111770">
        <dgm:presLayoutVars>
          <dgm:chMax val="1"/>
          <dgm:chPref val="1"/>
          <dgm:bulletEnabled val="1"/>
        </dgm:presLayoutVars>
      </dgm:prSet>
      <dgm:spPr/>
    </dgm:pt>
  </dgm:ptLst>
  <dgm:cxnLst>
    <dgm:cxn modelId="{0695AE19-C473-48B1-A103-392D6EDA3F09}" srcId="{7FC17D14-8364-4471-A32C-0793DBDBEF28}" destId="{B0DF94D5-9D04-4C0F-A0DC-8A9D10C58C5E}" srcOrd="1" destOrd="0" parTransId="{2ABCC406-EEB2-4396-A833-BBD5FD5AD1C5}" sibTransId="{506D6F0F-5097-4958-9648-AD24EF11BBE4}"/>
    <dgm:cxn modelId="{F95F381B-3539-4087-83B9-5F0E8E279E26}" type="presOf" srcId="{0B2BC5AC-D1A5-485E-A0A0-E307AD5F0D99}" destId="{90E89401-F6DA-4F87-89FA-A3305B53C341}" srcOrd="0" destOrd="0" presId="urn:microsoft.com/office/officeart/2009/layout/CircleArrowProcess"/>
    <dgm:cxn modelId="{76484B66-01B2-4534-82C8-06D70C8F5EA2}" type="presOf" srcId="{5798CDDC-44FA-4787-9C50-AA4F5B0F0901}" destId="{953A4B08-9976-4203-8DB7-DA9E379D3E6E}" srcOrd="0" destOrd="0" presId="urn:microsoft.com/office/officeart/2009/layout/CircleArrowProcess"/>
    <dgm:cxn modelId="{AA21FB4E-2ED4-48F7-BC02-684FE65D7A13}" srcId="{7FC17D14-8364-4471-A32C-0793DBDBEF28}" destId="{5798CDDC-44FA-4787-9C50-AA4F5B0F0901}" srcOrd="0" destOrd="0" parTransId="{DA41B4B6-09FF-4EB5-B10C-8446F60C8680}" sibTransId="{6DC84A49-B99D-43A9-B276-D9ED5B2E28AD}"/>
    <dgm:cxn modelId="{671357AF-5CC5-4001-A303-D509CA36ACEA}" srcId="{7FC17D14-8364-4471-A32C-0793DBDBEF28}" destId="{0B2BC5AC-D1A5-485E-A0A0-E307AD5F0D99}" srcOrd="2" destOrd="0" parTransId="{B8645296-BA05-4C34-9109-84C6C20DADA2}" sibTransId="{0C30043A-1F93-48F1-B7F7-176A8ED429E6}"/>
    <dgm:cxn modelId="{6B53F1B2-CAF3-4D01-BCB6-6DB9947E0C83}" type="presOf" srcId="{31FAD05F-4209-4B6A-A96D-CA396A9B9E81}" destId="{4F671942-34A6-499D-B55D-7CEF37B38B20}" srcOrd="0" destOrd="0" presId="urn:microsoft.com/office/officeart/2009/layout/CircleArrowProcess"/>
    <dgm:cxn modelId="{FAFFC9B3-C034-40C1-9840-308D00985A4A}" type="presOf" srcId="{7FC17D14-8364-4471-A32C-0793DBDBEF28}" destId="{7C0C194A-B66F-4FAC-BDBC-457553A12ABD}" srcOrd="0" destOrd="0" presId="urn:microsoft.com/office/officeart/2009/layout/CircleArrowProcess"/>
    <dgm:cxn modelId="{8C1876B8-D01B-415E-921B-1A83C4F368DA}" srcId="{7FC17D14-8364-4471-A32C-0793DBDBEF28}" destId="{31FAD05F-4209-4B6A-A96D-CA396A9B9E81}" srcOrd="3" destOrd="0" parTransId="{3199FB75-4988-4DD1-9656-806101250814}" sibTransId="{D83DDE8D-791C-4E57-B148-BD0A0423C849}"/>
    <dgm:cxn modelId="{22E40FC8-AC6E-42FF-A2CF-7483140D7106}" type="presOf" srcId="{B0DF94D5-9D04-4C0F-A0DC-8A9D10C58C5E}" destId="{8A3E5EA7-B7E5-490E-BF59-D938EC4CD85D}" srcOrd="0" destOrd="0" presId="urn:microsoft.com/office/officeart/2009/layout/CircleArrowProcess"/>
    <dgm:cxn modelId="{A92A354E-B6E6-4F38-989E-499C6703AC5A}" type="presParOf" srcId="{7C0C194A-B66F-4FAC-BDBC-457553A12ABD}" destId="{25CB6323-F924-4600-B921-0C75D9FB4DA9}" srcOrd="0" destOrd="0" presId="urn:microsoft.com/office/officeart/2009/layout/CircleArrowProcess"/>
    <dgm:cxn modelId="{D3DA0190-8434-4E5E-8033-3DD62E8BD942}" type="presParOf" srcId="{25CB6323-F924-4600-B921-0C75D9FB4DA9}" destId="{4749655C-E5FB-402C-8E77-D531F2B4F8E9}" srcOrd="0" destOrd="0" presId="urn:microsoft.com/office/officeart/2009/layout/CircleArrowProcess"/>
    <dgm:cxn modelId="{E76598A7-B18A-4A4A-9B0B-D6D21F7D5F85}" type="presParOf" srcId="{7C0C194A-B66F-4FAC-BDBC-457553A12ABD}" destId="{953A4B08-9976-4203-8DB7-DA9E379D3E6E}" srcOrd="1" destOrd="0" presId="urn:microsoft.com/office/officeart/2009/layout/CircleArrowProcess"/>
    <dgm:cxn modelId="{ACB48E98-AD0E-42ED-B83C-E201457ECE79}" type="presParOf" srcId="{7C0C194A-B66F-4FAC-BDBC-457553A12ABD}" destId="{BCFEE4D5-9596-49B6-BEE0-FCFD25419356}" srcOrd="2" destOrd="0" presId="urn:microsoft.com/office/officeart/2009/layout/CircleArrowProcess"/>
    <dgm:cxn modelId="{690824DB-333D-4EC1-BCA8-344085AE0651}" type="presParOf" srcId="{BCFEE4D5-9596-49B6-BEE0-FCFD25419356}" destId="{7C974D1E-14D8-419F-8A14-7871EDFB0746}" srcOrd="0" destOrd="0" presId="urn:microsoft.com/office/officeart/2009/layout/CircleArrowProcess"/>
    <dgm:cxn modelId="{C011DA3E-E5AD-4EFE-AD64-F758AE89D102}" type="presParOf" srcId="{7C0C194A-B66F-4FAC-BDBC-457553A12ABD}" destId="{8A3E5EA7-B7E5-490E-BF59-D938EC4CD85D}" srcOrd="3" destOrd="0" presId="urn:microsoft.com/office/officeart/2009/layout/CircleArrowProcess"/>
    <dgm:cxn modelId="{ECAA50CE-6AC9-4EEA-9695-9103AE317F14}" type="presParOf" srcId="{7C0C194A-B66F-4FAC-BDBC-457553A12ABD}" destId="{B373F10A-C04B-4B21-995F-FE120F330C60}" srcOrd="4" destOrd="0" presId="urn:microsoft.com/office/officeart/2009/layout/CircleArrowProcess"/>
    <dgm:cxn modelId="{DE5353D3-ECF9-4F20-8A1C-C1997B3FF4B5}" type="presParOf" srcId="{B373F10A-C04B-4B21-995F-FE120F330C60}" destId="{01EB9230-62DE-4757-A37B-1DF2F05B17F6}" srcOrd="0" destOrd="0" presId="urn:microsoft.com/office/officeart/2009/layout/CircleArrowProcess"/>
    <dgm:cxn modelId="{404C41B8-D116-426D-BCA9-8060DF290A45}" type="presParOf" srcId="{7C0C194A-B66F-4FAC-BDBC-457553A12ABD}" destId="{90E89401-F6DA-4F87-89FA-A3305B53C341}" srcOrd="5" destOrd="0" presId="urn:microsoft.com/office/officeart/2009/layout/CircleArrowProcess"/>
    <dgm:cxn modelId="{AAC84579-930A-4619-831D-D824A9B4D2CF}" type="presParOf" srcId="{7C0C194A-B66F-4FAC-BDBC-457553A12ABD}" destId="{45907618-0214-4948-9D8B-EBFDB5B9BDA6}" srcOrd="6" destOrd="0" presId="urn:microsoft.com/office/officeart/2009/layout/CircleArrowProcess"/>
    <dgm:cxn modelId="{874C822E-39BF-4CC7-8DA2-664E5039BE89}" type="presParOf" srcId="{45907618-0214-4948-9D8B-EBFDB5B9BDA6}" destId="{B7BA5D4B-E49B-46CF-A66F-83906FFBAB5E}" srcOrd="0" destOrd="0" presId="urn:microsoft.com/office/officeart/2009/layout/CircleArrowProcess"/>
    <dgm:cxn modelId="{898D77B3-F600-4CAB-A09A-24888DB33D3A}" type="presParOf" srcId="{7C0C194A-B66F-4FAC-BDBC-457553A12ABD}" destId="{4F671942-34A6-499D-B55D-7CEF37B38B20}" srcOrd="7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2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5213A0-E88E-4426-8F67-A61152BB9758}">
      <dsp:nvSpPr>
        <dsp:cNvPr id="0" name=""/>
        <dsp:cNvSpPr/>
      </dsp:nvSpPr>
      <dsp:spPr>
        <a:xfrm>
          <a:off x="295897" y="328011"/>
          <a:ext cx="2184069" cy="2184069"/>
        </a:xfrm>
        <a:prstGeom prst="blockArc">
          <a:avLst>
            <a:gd name="adj1" fmla="val 9000000"/>
            <a:gd name="adj2" fmla="val 16200000"/>
            <a:gd name="adj3" fmla="val 464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790CC4D-16E6-46A7-ADB5-268A32E2C66C}">
      <dsp:nvSpPr>
        <dsp:cNvPr id="0" name=""/>
        <dsp:cNvSpPr/>
      </dsp:nvSpPr>
      <dsp:spPr>
        <a:xfrm>
          <a:off x="295897" y="328011"/>
          <a:ext cx="2184069" cy="2184069"/>
        </a:xfrm>
        <a:prstGeom prst="blockArc">
          <a:avLst>
            <a:gd name="adj1" fmla="val 1800000"/>
            <a:gd name="adj2" fmla="val 9000000"/>
            <a:gd name="adj3" fmla="val 464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CAF5C9E-7C2E-4560-8369-498445860997}">
      <dsp:nvSpPr>
        <dsp:cNvPr id="0" name=""/>
        <dsp:cNvSpPr/>
      </dsp:nvSpPr>
      <dsp:spPr>
        <a:xfrm>
          <a:off x="295897" y="328011"/>
          <a:ext cx="2184069" cy="2184069"/>
        </a:xfrm>
        <a:prstGeom prst="blockArc">
          <a:avLst>
            <a:gd name="adj1" fmla="val 16200000"/>
            <a:gd name="adj2" fmla="val 1800000"/>
            <a:gd name="adj3" fmla="val 464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2C43179-BBE0-4578-A355-E6DB31246BBD}">
      <dsp:nvSpPr>
        <dsp:cNvPr id="0" name=""/>
        <dsp:cNvSpPr/>
      </dsp:nvSpPr>
      <dsp:spPr>
        <a:xfrm>
          <a:off x="885077" y="917191"/>
          <a:ext cx="1005708" cy="100570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Lifelong treatment </a:t>
          </a:r>
        </a:p>
      </dsp:txBody>
      <dsp:txXfrm>
        <a:off x="1032360" y="1064474"/>
        <a:ext cx="711142" cy="711142"/>
      </dsp:txXfrm>
    </dsp:sp>
    <dsp:sp modelId="{B20EAA86-D78C-46AE-B70C-9150E36CA5FE}">
      <dsp:nvSpPr>
        <dsp:cNvPr id="0" name=""/>
        <dsp:cNvSpPr/>
      </dsp:nvSpPr>
      <dsp:spPr>
        <a:xfrm>
          <a:off x="957237" y="1356"/>
          <a:ext cx="861388" cy="70399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Pregnant Women</a:t>
          </a:r>
        </a:p>
      </dsp:txBody>
      <dsp:txXfrm>
        <a:off x="1083384" y="104454"/>
        <a:ext cx="609094" cy="497799"/>
      </dsp:txXfrm>
    </dsp:sp>
    <dsp:sp modelId="{8B512C0E-6C6B-423E-BAFB-776EF0C75B54}">
      <dsp:nvSpPr>
        <dsp:cNvPr id="0" name=""/>
        <dsp:cNvSpPr/>
      </dsp:nvSpPr>
      <dsp:spPr>
        <a:xfrm>
          <a:off x="1881019" y="1601393"/>
          <a:ext cx="861388" cy="70399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HIV positive infant/ Children</a:t>
          </a:r>
        </a:p>
      </dsp:txBody>
      <dsp:txXfrm>
        <a:off x="2007166" y="1704491"/>
        <a:ext cx="609094" cy="497799"/>
      </dsp:txXfrm>
    </dsp:sp>
    <dsp:sp modelId="{6BAEE31D-FE43-49D3-A31E-2F01E4E8507A}">
      <dsp:nvSpPr>
        <dsp:cNvPr id="0" name=""/>
        <dsp:cNvSpPr/>
      </dsp:nvSpPr>
      <dsp:spPr>
        <a:xfrm>
          <a:off x="33456" y="1601393"/>
          <a:ext cx="861388" cy="70399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General individual</a:t>
          </a:r>
        </a:p>
      </dsp:txBody>
      <dsp:txXfrm>
        <a:off x="159603" y="1704491"/>
        <a:ext cx="609094" cy="4977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49655C-E5FB-402C-8E77-D531F2B4F8E9}">
      <dsp:nvSpPr>
        <dsp:cNvPr id="0" name=""/>
        <dsp:cNvSpPr/>
      </dsp:nvSpPr>
      <dsp:spPr>
        <a:xfrm>
          <a:off x="464758" y="193183"/>
          <a:ext cx="1002886" cy="897368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3A4B08-9976-4203-8DB7-DA9E379D3E6E}">
      <dsp:nvSpPr>
        <dsp:cNvPr id="0" name=""/>
        <dsp:cNvSpPr/>
      </dsp:nvSpPr>
      <dsp:spPr>
        <a:xfrm>
          <a:off x="686199" y="518006"/>
          <a:ext cx="559667" cy="2503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At 6 weeks</a:t>
          </a:r>
        </a:p>
      </dsp:txBody>
      <dsp:txXfrm>
        <a:off x="686199" y="518006"/>
        <a:ext cx="559667" cy="250339"/>
      </dsp:txXfrm>
    </dsp:sp>
    <dsp:sp modelId="{7C974D1E-14D8-419F-8A14-7871EDFB0746}">
      <dsp:nvSpPr>
        <dsp:cNvPr id="0" name=""/>
        <dsp:cNvSpPr/>
      </dsp:nvSpPr>
      <dsp:spPr>
        <a:xfrm>
          <a:off x="215486" y="708854"/>
          <a:ext cx="1002886" cy="897368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3E5EA7-B7E5-490E-BF59-D938EC4CD85D}">
      <dsp:nvSpPr>
        <dsp:cNvPr id="0" name=""/>
        <dsp:cNvSpPr/>
      </dsp:nvSpPr>
      <dsp:spPr>
        <a:xfrm>
          <a:off x="435917" y="1034629"/>
          <a:ext cx="559667" cy="2503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At 6 months</a:t>
          </a:r>
        </a:p>
      </dsp:txBody>
      <dsp:txXfrm>
        <a:off x="435917" y="1034629"/>
        <a:ext cx="559667" cy="250339"/>
      </dsp:txXfrm>
    </dsp:sp>
    <dsp:sp modelId="{01EB9230-62DE-4757-A37B-1DF2F05B17F6}">
      <dsp:nvSpPr>
        <dsp:cNvPr id="0" name=""/>
        <dsp:cNvSpPr/>
      </dsp:nvSpPr>
      <dsp:spPr>
        <a:xfrm>
          <a:off x="464758" y="1226430"/>
          <a:ext cx="1002886" cy="897368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E89401-F6DA-4F87-89FA-A3305B53C341}">
      <dsp:nvSpPr>
        <dsp:cNvPr id="0" name=""/>
        <dsp:cNvSpPr/>
      </dsp:nvSpPr>
      <dsp:spPr>
        <a:xfrm>
          <a:off x="686199" y="1551253"/>
          <a:ext cx="559667" cy="2503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At 12 months</a:t>
          </a:r>
        </a:p>
      </dsp:txBody>
      <dsp:txXfrm>
        <a:off x="686199" y="1551253"/>
        <a:ext cx="559667" cy="250339"/>
      </dsp:txXfrm>
    </dsp:sp>
    <dsp:sp modelId="{B7BA5D4B-E49B-46CF-A66F-83906FFBAB5E}">
      <dsp:nvSpPr>
        <dsp:cNvPr id="0" name=""/>
        <dsp:cNvSpPr/>
      </dsp:nvSpPr>
      <dsp:spPr>
        <a:xfrm>
          <a:off x="332250" y="1801593"/>
          <a:ext cx="770873" cy="771246"/>
        </a:xfrm>
        <a:prstGeom prst="blockArc">
          <a:avLst>
            <a:gd name="adj1" fmla="val 0"/>
            <a:gd name="adj2" fmla="val 189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671942-34A6-499D-B55D-7CEF37B38B20}">
      <dsp:nvSpPr>
        <dsp:cNvPr id="0" name=""/>
        <dsp:cNvSpPr/>
      </dsp:nvSpPr>
      <dsp:spPr>
        <a:xfrm>
          <a:off x="435917" y="2067876"/>
          <a:ext cx="559667" cy="2503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At 18 months</a:t>
          </a:r>
        </a:p>
      </dsp:txBody>
      <dsp:txXfrm>
        <a:off x="435917" y="2067876"/>
        <a:ext cx="559667" cy="2503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0.34019</cdr:x>
      <cdr:y>0.23051</cdr:y>
    </cdr:from>
    <cdr:to>
      <cdr:x>0.47908</cdr:x>
      <cdr:y>0.37257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871641" y="1118172"/>
          <a:ext cx="1580674" cy="6891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pPr algn="ctr"/>
          <a:endParaRPr lang="en-US" sz="1600" b="1" i="1" dirty="0"/>
        </a:p>
      </cdr:txBody>
    </cdr:sp>
  </cdr:relSizeAnchor>
  <cdr:relSizeAnchor xmlns:cdr="http://schemas.openxmlformats.org/drawingml/2006/chartDrawing">
    <cdr:from>
      <cdr:x>0.56778</cdr:x>
      <cdr:y>0.351</cdr:y>
    </cdr:from>
    <cdr:to>
      <cdr:x>0.70667</cdr:x>
      <cdr:y>0.56987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6359909" y="1872208"/>
          <a:ext cx="1555771" cy="11674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Arial"/>
            </a:defRPr>
          </a:lvl1pPr>
          <a:lvl2pPr marL="457200" indent="0">
            <a:defRPr sz="1100">
              <a:latin typeface="Arial"/>
            </a:defRPr>
          </a:lvl2pPr>
          <a:lvl3pPr marL="914400" indent="0">
            <a:defRPr sz="1100">
              <a:latin typeface="Arial"/>
            </a:defRPr>
          </a:lvl3pPr>
          <a:lvl4pPr marL="1371600" indent="0">
            <a:defRPr sz="1100">
              <a:latin typeface="Arial"/>
            </a:defRPr>
          </a:lvl4pPr>
          <a:lvl5pPr marL="1828800" indent="0">
            <a:defRPr sz="1100">
              <a:latin typeface="Arial"/>
            </a:defRPr>
          </a:lvl5pPr>
          <a:lvl6pPr marL="2286000" indent="0">
            <a:defRPr sz="1100">
              <a:latin typeface="Arial"/>
            </a:defRPr>
          </a:lvl6pPr>
          <a:lvl7pPr marL="2743200" indent="0">
            <a:defRPr sz="1100">
              <a:latin typeface="Arial"/>
            </a:defRPr>
          </a:lvl7pPr>
          <a:lvl8pPr marL="3200400" indent="0">
            <a:defRPr sz="1100">
              <a:latin typeface="Arial"/>
            </a:defRPr>
          </a:lvl8pPr>
          <a:lvl9pPr marL="3657600" indent="0">
            <a:defRPr sz="1100">
              <a:latin typeface="Arial"/>
            </a:defRPr>
          </a:lvl9pPr>
        </a:lstStyle>
        <a:p xmlns:a="http://schemas.openxmlformats.org/drawingml/2006/main">
          <a:pPr algn="ctr"/>
          <a:endParaRPr lang="en-US" sz="1800" b="1" i="1" dirty="0"/>
        </a:p>
      </cdr:txBody>
    </cdr:sp>
  </cdr:relSizeAnchor>
  <cdr:relSizeAnchor xmlns:cdr="http://schemas.openxmlformats.org/drawingml/2006/chartDrawing">
    <cdr:from>
      <cdr:x>0.36209</cdr:x>
      <cdr:y>0.63487</cdr:y>
    </cdr:from>
    <cdr:to>
      <cdr:x>0.47071</cdr:x>
      <cdr:y>0.77098</cdr:y>
    </cdr:to>
    <cdr:sp macro="" textlink="">
      <cdr:nvSpPr>
        <cdr:cNvPr id="8" name="Flowchart: Display 7">
          <a:extLst xmlns:a="http://schemas.openxmlformats.org/drawingml/2006/main">
            <a:ext uri="{FF2B5EF4-FFF2-40B4-BE49-F238E27FC236}">
              <a16:creationId xmlns:a16="http://schemas.microsoft.com/office/drawing/2014/main" id="{29BEFFB6-778C-40D2-9A32-77EA0A8129A9}"/>
            </a:ext>
          </a:extLst>
        </cdr:cNvPr>
        <cdr:cNvSpPr/>
      </cdr:nvSpPr>
      <cdr:spPr>
        <a:xfrm xmlns:a="http://schemas.openxmlformats.org/drawingml/2006/main">
          <a:off x="4201297" y="2857491"/>
          <a:ext cx="1260390" cy="612648"/>
        </a:xfrm>
        <a:prstGeom xmlns:a="http://schemas.openxmlformats.org/drawingml/2006/main" prst="flowChartDisplay">
          <a:avLst/>
        </a:prstGeom>
        <a:solidFill xmlns:a="http://schemas.openxmlformats.org/drawingml/2006/main">
          <a:srgbClr val="FFC000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n-US" sz="1800" dirty="0">
              <a:solidFill>
                <a:schemeClr val="tx1"/>
              </a:solidFill>
            </a:rPr>
            <a:t>(80%)</a:t>
          </a:r>
        </a:p>
      </cdr:txBody>
    </cdr:sp>
  </cdr:relSizeAnchor>
  <cdr:relSizeAnchor xmlns:cdr="http://schemas.openxmlformats.org/drawingml/2006/chartDrawing">
    <cdr:from>
      <cdr:x>0.5933</cdr:x>
      <cdr:y>0.7093</cdr:y>
    </cdr:from>
    <cdr:to>
      <cdr:x>0.70193</cdr:x>
      <cdr:y>0.84541</cdr:y>
    </cdr:to>
    <cdr:sp macro="" textlink="">
      <cdr:nvSpPr>
        <cdr:cNvPr id="12" name="Flowchart: Display 11">
          <a:extLst xmlns:a="http://schemas.openxmlformats.org/drawingml/2006/main">
            <a:ext uri="{FF2B5EF4-FFF2-40B4-BE49-F238E27FC236}">
              <a16:creationId xmlns:a16="http://schemas.microsoft.com/office/drawing/2014/main" id="{9965C9C8-A160-472B-B006-D50EE71ABEF0}"/>
            </a:ext>
          </a:extLst>
        </cdr:cNvPr>
        <cdr:cNvSpPr/>
      </cdr:nvSpPr>
      <cdr:spPr>
        <a:xfrm xmlns:a="http://schemas.openxmlformats.org/drawingml/2006/main">
          <a:off x="6884086" y="3192496"/>
          <a:ext cx="1260390" cy="612648"/>
        </a:xfrm>
        <a:prstGeom xmlns:a="http://schemas.openxmlformats.org/drawingml/2006/main" prst="flowChartDisplay">
          <a:avLst/>
        </a:prstGeom>
        <a:solidFill xmlns:a="http://schemas.openxmlformats.org/drawingml/2006/main">
          <a:srgbClr val="FFC000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dirty="0">
              <a:solidFill>
                <a:schemeClr val="tx1"/>
              </a:solidFill>
            </a:rPr>
            <a:t>(58%)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BE53D2-1B21-44C7-B158-B4298BC438DD}" type="datetimeFigureOut">
              <a:rPr lang="en-IN" smtClean="0"/>
              <a:pPr/>
              <a:t>26-07-2018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9538" y="741363"/>
            <a:ext cx="657860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F20D91-7D01-4059-8312-9C40988DBF0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60545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3D248-4658-489C-9777-4CAEF2BD2C2D}" type="slidenum">
              <a:rPr lang="en-IN" smtClean="0"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895253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3D248-4658-489C-9777-4CAEF2BD2C2D}" type="slidenum">
              <a:rPr lang="en-IN" smtClean="0"/>
              <a:t>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667824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3D248-4658-489C-9777-4CAEF2BD2C2D}" type="slidenum">
              <a:rPr lang="en-IN" smtClean="0"/>
              <a:t>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223685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Integrated Counselling &amp; Testing Center (ICTC) is the facility where an individual is tested for HIV with prior pre-test counselling and opt-out option. </a:t>
            </a:r>
          </a:p>
          <a:p>
            <a:endParaRPr lang="en-US" dirty="0"/>
          </a:p>
          <a:p>
            <a:r>
              <a:rPr lang="en-US" dirty="0"/>
              <a:t>An individual found HIV positive will be registered in PALS software </a:t>
            </a:r>
            <a:r>
              <a:rPr lang="en-US" baseline="0" dirty="0"/>
              <a:t>&amp;</a:t>
            </a:r>
            <a:r>
              <a:rPr lang="en-US" dirty="0"/>
              <a:t> linked to the nearest Anti-retroviral treatment (ART) center for further investigation &amp; treatment. </a:t>
            </a:r>
          </a:p>
          <a:p>
            <a:endParaRPr lang="en-US" baseline="0" dirty="0"/>
          </a:p>
          <a:p>
            <a:r>
              <a:rPr lang="en-US" baseline="0" dirty="0"/>
              <a:t>HIV positive pregnant women will be further followed up for the Safe institutional delivery and ARV prophylaxis initiation for baby.</a:t>
            </a:r>
          </a:p>
          <a:p>
            <a:endParaRPr lang="en-US" baseline="0" dirty="0"/>
          </a:p>
          <a:p>
            <a:r>
              <a:rPr lang="en-US" baseline="0" dirty="0"/>
              <a:t>Under Early infant diagnosis programme, a Continuum of care will be taken for infants born to HIV positive mothers</a:t>
            </a:r>
          </a:p>
          <a:p>
            <a:endParaRPr lang="en-US" dirty="0"/>
          </a:p>
          <a:p>
            <a:r>
              <a:rPr lang="en-US" dirty="0"/>
              <a:t>PALS also enables the tracking of Spouse/Sexual</a:t>
            </a:r>
            <a:r>
              <a:rPr lang="en-US" baseline="0" dirty="0"/>
              <a:t> Partners of HIV positive individuals for prevention @ treatment services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9F9CF8-4EDF-4E02-8631-DB37D966101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44939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3D248-4658-489C-9777-4CAEF2BD2C2D}" type="slidenum">
              <a:rPr lang="en-IN" smtClean="0"/>
              <a:t>14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327093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3D248-4658-489C-9777-4CAEF2BD2C2D}" type="slidenum">
              <a:rPr lang="en-IN" smtClean="0"/>
              <a:t>15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922054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3D248-4658-489C-9777-4CAEF2BD2C2D}" type="slidenum">
              <a:rPr lang="en-IN" smtClean="0"/>
              <a:t>16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76604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BEC42-ED27-4C6D-9373-DDE3E676970C}" type="datetimeFigureOut">
              <a:rPr lang="en-IN" smtClean="0"/>
              <a:pPr/>
              <a:t>26-07-2018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2909B-5CF2-4BEF-91A9-243966C3FDD6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0281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BEC42-ED27-4C6D-9373-DDE3E676970C}" type="datetimeFigureOut">
              <a:rPr lang="en-IN" smtClean="0"/>
              <a:pPr/>
              <a:t>26-07-2018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2909B-5CF2-4BEF-91A9-243966C3FDD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02206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BEC42-ED27-4C6D-9373-DDE3E676970C}" type="datetimeFigureOut">
              <a:rPr lang="en-IN" smtClean="0"/>
              <a:pPr/>
              <a:t>26-07-2018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2909B-5CF2-4BEF-91A9-243966C3FDD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233957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46A37-1FC3-4CA6-AEAB-C362DF52E2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061FA3-F743-40B6-81DF-5B2B007823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1E5BF9-813C-44E9-B312-DDEF361E9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DBFD0-ACCE-43AD-86DC-39E18F60E48D}" type="datetimeFigureOut">
              <a:rPr lang="en-IN" smtClean="0"/>
              <a:t>26-07-2018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0560EA-83D6-4926-81C5-FEFFD3C3A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064538-1AEB-4BDF-AE9E-AFA3DFE05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A4F3B-2CE8-4279-9EB5-BC9AE78659F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567013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8C175-350A-4B9E-A224-BA5BA1D3B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7F8568-D18B-429E-B1ED-2B06FABF77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BEE97B-3953-46FC-8A89-EB9055CE0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DBFD0-ACCE-43AD-86DC-39E18F60E48D}" type="datetimeFigureOut">
              <a:rPr lang="en-IN" smtClean="0"/>
              <a:t>26-07-2018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9C476A-3C5D-4B33-90FD-7EFDC203F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6A420B-6392-4152-9241-798A7C0F2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A4F3B-2CE8-4279-9EB5-BC9AE78659F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500612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809CE0-9ECF-41B6-9347-BC569FEE3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3AE543-A654-4508-8A3A-9D0823E764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6F4851-2631-4084-96A3-70AE4F526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DBFD0-ACCE-43AD-86DC-39E18F60E48D}" type="datetimeFigureOut">
              <a:rPr lang="en-IN" smtClean="0"/>
              <a:t>26-07-2018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8B4719-803C-4CBE-B141-B1E523098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B024D8-FE9C-4809-ABF0-7EC13D51A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A4F3B-2CE8-4279-9EB5-BC9AE78659F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940178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6DFA2-CE70-4A21-989A-05E9F48A2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A4B543-6A6F-4EC7-9213-77EEAF936B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80F6F6-D972-4209-8C61-EFFF5D0ED2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D2A0BC-B956-4F19-B8D3-A57A258BF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DBFD0-ACCE-43AD-86DC-39E18F60E48D}" type="datetimeFigureOut">
              <a:rPr lang="en-IN" smtClean="0"/>
              <a:t>26-07-2018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2DFDD1-8901-46D6-A58A-B219F1645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8AE271-67B8-4329-8200-F7835F939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A4F3B-2CE8-4279-9EB5-BC9AE78659F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490420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CDBA8-5DCC-40C9-BE3B-5645B20A6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F4C87B-41CA-45D6-BFAA-710CA88BFF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B11F79-1493-47BD-A19F-2C5FE1C22E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195781-A990-48E1-B0ED-3F654977C0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14154A-1B4D-4924-B4AD-74C7FF05FD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27C583A-B57D-4419-B68B-F089427DE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DBFD0-ACCE-43AD-86DC-39E18F60E48D}" type="datetimeFigureOut">
              <a:rPr lang="en-IN" smtClean="0"/>
              <a:t>26-07-2018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11C7B7-4F0B-41C4-A9D8-0857431DE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0C59C7-F230-4830-8A9A-BDF170A67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A4F3B-2CE8-4279-9EB5-BC9AE78659F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204163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E205D0-132F-43D5-A92D-5E5E286F1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1180FF-ECB3-4817-9B76-69F4DD44A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DBFD0-ACCE-43AD-86DC-39E18F60E48D}" type="datetimeFigureOut">
              <a:rPr lang="en-IN" smtClean="0"/>
              <a:t>26-07-2018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E527DD-BFFA-4B16-A58A-9DF04F1C5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3D6156-1E92-4B93-9F53-315F9A608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A4F3B-2CE8-4279-9EB5-BC9AE78659F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960802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F8A065-398F-478D-9CF2-1D098B6DF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DBFD0-ACCE-43AD-86DC-39E18F60E48D}" type="datetimeFigureOut">
              <a:rPr lang="en-IN" smtClean="0"/>
              <a:t>26-07-2018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376A35-3121-4D22-B573-98C3F753E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3A647D-2065-47A3-AA8A-0660B957B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A4F3B-2CE8-4279-9EB5-BC9AE78659F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097282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3D774-5E3D-4C96-A834-0291BF75B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37A31D-E861-4697-A9BC-99FED9D153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9173B7-2811-48B3-8B0B-BAFCA53ECF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C38EB0-4157-4A7D-9505-1D0D4123B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DBFD0-ACCE-43AD-86DC-39E18F60E48D}" type="datetimeFigureOut">
              <a:rPr lang="en-IN" smtClean="0"/>
              <a:t>26-07-2018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EC4A66-A542-486E-8C42-3B90AFE8B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F7087E-B4EE-4513-BF8E-7BCB97DC5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A4F3B-2CE8-4279-9EB5-BC9AE78659F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85603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BEC42-ED27-4C6D-9373-DDE3E676970C}" type="datetimeFigureOut">
              <a:rPr lang="en-IN" smtClean="0"/>
              <a:pPr/>
              <a:t>26-07-2018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2909B-5CF2-4BEF-91A9-243966C3FDD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76081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85F2A-DE9D-40D4-A868-7305A6207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58B232-74ED-4937-B36D-87539AC490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FFED97-BFEF-4BD3-8A94-5FCB44AA5B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DD5B3C-B169-4BBA-923A-C3980B177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DBFD0-ACCE-43AD-86DC-39E18F60E48D}" type="datetimeFigureOut">
              <a:rPr lang="en-IN" smtClean="0"/>
              <a:t>26-07-2018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76A240-17C4-47A2-BF1E-BF20C99B6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000475-358B-4A37-81DC-BFCC758A3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A4F3B-2CE8-4279-9EB5-BC9AE78659F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244367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05489-99B6-4ADE-B454-00B885C1E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75E9D8-1A58-40E4-9BED-1059480FBA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439D81-A455-48E5-993D-2A5A7C460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DBFD0-ACCE-43AD-86DC-39E18F60E48D}" type="datetimeFigureOut">
              <a:rPr lang="en-IN" smtClean="0"/>
              <a:t>26-07-2018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94B240-D6AC-4AF3-A6EA-D2DA27BBF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C0E90D-5352-419A-B366-DFFF1F130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A4F3B-2CE8-4279-9EB5-BC9AE78659F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088900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26C5A9C-69AF-4C09-A5C6-72DA3F49FD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02D4D5-4B4B-4250-9E32-DED90A3DDF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F90771-04DE-40BC-9392-599541B7D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DBFD0-ACCE-43AD-86DC-39E18F60E48D}" type="datetimeFigureOut">
              <a:rPr lang="en-IN" smtClean="0"/>
              <a:t>26-07-2018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55825C-0CBC-49D9-94D1-5329D6EF4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30DE0B-0301-461D-B755-C236B2C86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A4F3B-2CE8-4279-9EB5-BC9AE78659F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50848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BEC42-ED27-4C6D-9373-DDE3E676970C}" type="datetimeFigureOut">
              <a:rPr lang="en-IN" smtClean="0"/>
              <a:pPr/>
              <a:t>26-07-2018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2909B-5CF2-4BEF-91A9-243966C3FDD6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7065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BEC42-ED27-4C6D-9373-DDE3E676970C}" type="datetimeFigureOut">
              <a:rPr lang="en-IN" smtClean="0"/>
              <a:pPr/>
              <a:t>26-07-2018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2909B-5CF2-4BEF-91A9-243966C3FDD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49785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BEC42-ED27-4C6D-9373-DDE3E676970C}" type="datetimeFigureOut">
              <a:rPr lang="en-IN" smtClean="0"/>
              <a:pPr/>
              <a:t>26-07-2018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2909B-5CF2-4BEF-91A9-243966C3FDD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53288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BEC42-ED27-4C6D-9373-DDE3E676970C}" type="datetimeFigureOut">
              <a:rPr lang="en-IN" smtClean="0"/>
              <a:pPr/>
              <a:t>26-07-2018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2909B-5CF2-4BEF-91A9-243966C3FDD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80264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BEC42-ED27-4C6D-9373-DDE3E676970C}" type="datetimeFigureOut">
              <a:rPr lang="en-IN" smtClean="0"/>
              <a:pPr/>
              <a:t>26-07-2018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2909B-5CF2-4BEF-91A9-243966C3FDD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43205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C71BEC42-ED27-4C6D-9373-DDE3E676970C}" type="datetimeFigureOut">
              <a:rPr lang="en-IN" smtClean="0"/>
              <a:pPr/>
              <a:t>26-07-2018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142909B-5CF2-4BEF-91A9-243966C3FDD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65404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BEC42-ED27-4C6D-9373-DDE3E676970C}" type="datetimeFigureOut">
              <a:rPr lang="en-IN" smtClean="0"/>
              <a:pPr/>
              <a:t>26-07-2018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2909B-5CF2-4BEF-91A9-243966C3FDD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58266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71BEC42-ED27-4C6D-9373-DDE3E676970C}" type="datetimeFigureOut">
              <a:rPr lang="en-IN" smtClean="0"/>
              <a:pPr/>
              <a:t>26-07-2018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142909B-5CF2-4BEF-91A9-243966C3FDD6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4048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7B0018-2D80-478E-AB47-A7D22D107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D02A6A-3EE2-4D90-B2DC-D19A941E6D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713E3C-E824-44FF-A987-F51F379986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2DBFD0-ACCE-43AD-86DC-39E18F60E48D}" type="datetimeFigureOut">
              <a:rPr lang="en-IN" smtClean="0"/>
              <a:t>26-07-2018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5649E6-ECF3-43E2-8866-9F570AF7BD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24B05F-2CAC-40B7-97B1-F43E427820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A4F3B-2CE8-4279-9EB5-BC9AE78659F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03209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diagramColors" Target="../diagrams/colors1.xml"/><Relationship Id="rId18" Type="http://schemas.openxmlformats.org/officeDocument/2006/relationships/diagramQuickStyle" Target="../diagrams/quickStyle2.xml"/><Relationship Id="rId3" Type="http://schemas.openxmlformats.org/officeDocument/2006/relationships/image" Target="../media/image5.jpeg"/><Relationship Id="rId21" Type="http://schemas.openxmlformats.org/officeDocument/2006/relationships/image" Target="../media/image15.png"/><Relationship Id="rId7" Type="http://schemas.openxmlformats.org/officeDocument/2006/relationships/image" Target="../media/image9.png"/><Relationship Id="rId12" Type="http://schemas.openxmlformats.org/officeDocument/2006/relationships/diagramQuickStyle" Target="../diagrams/quickStyle1.xml"/><Relationship Id="rId17" Type="http://schemas.openxmlformats.org/officeDocument/2006/relationships/diagramLayout" Target="../diagrams/layout2.xml"/><Relationship Id="rId2" Type="http://schemas.openxmlformats.org/officeDocument/2006/relationships/notesSlide" Target="../notesSlides/notesSlide4.xml"/><Relationship Id="rId16" Type="http://schemas.openxmlformats.org/officeDocument/2006/relationships/diagramData" Target="../diagrams/data2.xml"/><Relationship Id="rId20" Type="http://schemas.microsoft.com/office/2007/relationships/diagramDrawing" Target="../diagrams/drawing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11" Type="http://schemas.openxmlformats.org/officeDocument/2006/relationships/diagramLayout" Target="../diagrams/layout1.xml"/><Relationship Id="rId5" Type="http://schemas.openxmlformats.org/officeDocument/2006/relationships/image" Target="../media/image7.png"/><Relationship Id="rId15" Type="http://schemas.openxmlformats.org/officeDocument/2006/relationships/image" Target="../media/image13.png"/><Relationship Id="rId23" Type="http://schemas.openxmlformats.org/officeDocument/2006/relationships/image" Target="../media/image17.png"/><Relationship Id="rId10" Type="http://schemas.openxmlformats.org/officeDocument/2006/relationships/diagramData" Target="../diagrams/data1.xml"/><Relationship Id="rId19" Type="http://schemas.openxmlformats.org/officeDocument/2006/relationships/diagramColors" Target="../diagrams/colors2.xml"/><Relationship Id="rId4" Type="http://schemas.openxmlformats.org/officeDocument/2006/relationships/image" Target="../media/image6.jpeg"/><Relationship Id="rId9" Type="http://schemas.openxmlformats.org/officeDocument/2006/relationships/image" Target="../media/image11.png"/><Relationship Id="rId14" Type="http://schemas.microsoft.com/office/2007/relationships/diagramDrawing" Target="../diagrams/drawing1.xml"/><Relationship Id="rId22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7150"/>
            <a:ext cx="12192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880315" y="4611757"/>
            <a:ext cx="9144000" cy="1828800"/>
          </a:xfrm>
          <a:prstGeom prst="rect">
            <a:avLst/>
          </a:prstGeom>
        </p:spPr>
        <p:txBody>
          <a:bodyPr vert="horz" lIns="91440" rIns="45720" rtlCol="0" anchor="ctr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2400" dirty="0"/>
              <a:t>Dr Manish Bamrotiya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sz="2400" dirty="0"/>
              <a:t>National Programme Officer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sz="2400" dirty="0"/>
              <a:t>National AIDS Control Organization</a:t>
            </a:r>
            <a:br>
              <a:rPr lang="en-US" sz="2400" dirty="0"/>
            </a:br>
            <a:r>
              <a:rPr lang="en-US" sz="2400" dirty="0"/>
              <a:t>Ministry of Health &amp; Family Welfare, Government of India</a:t>
            </a:r>
            <a:endParaRPr lang="en-IN" sz="2400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606274" y="2011762"/>
            <a:ext cx="9280030" cy="225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 dirty="0"/>
              <a:t>Monitoring the three 90’s, the next frontier: Cross-sectional Cascade to Client Centric Longitudinal Cascade </a:t>
            </a:r>
            <a:endParaRPr lang="en-US" sz="3200" b="1" dirty="0">
              <a:solidFill>
                <a:srgbClr val="0000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4601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2507499" y="2380511"/>
            <a:ext cx="7177002" cy="1322357"/>
            <a:chOff x="3006018" y="2190029"/>
            <a:chExt cx="6401453" cy="1433594"/>
          </a:xfrm>
        </p:grpSpPr>
        <p:sp>
          <p:nvSpPr>
            <p:cNvPr id="36" name="Flowchart: Connector 35"/>
            <p:cNvSpPr/>
            <p:nvPr/>
          </p:nvSpPr>
          <p:spPr bwMode="auto">
            <a:xfrm>
              <a:off x="5046757" y="2437350"/>
              <a:ext cx="1026764" cy="1004814"/>
            </a:xfrm>
            <a:prstGeom prst="flowChartConnector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9BBB59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89311" tIns="44655" rIns="89311" bIns="44655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algn="ctr" defTabSz="893094">
                <a:defRPr/>
              </a:pPr>
              <a:r>
                <a:rPr lang="en-US" sz="1563" b="1" kern="0" dirty="0">
                  <a:solidFill>
                    <a:prstClr val="black"/>
                  </a:solidFill>
                  <a:latin typeface="Calibri"/>
                </a:rPr>
                <a:t>SACS</a:t>
              </a:r>
            </a:p>
            <a:p>
              <a:pPr algn="ctr" defTabSz="893094">
                <a:defRPr/>
              </a:pPr>
              <a:r>
                <a:rPr lang="en-US" sz="1563" b="1" kern="0" dirty="0">
                  <a:solidFill>
                    <a:prstClr val="black"/>
                  </a:solidFill>
                  <a:latin typeface="Calibri"/>
                </a:rPr>
                <a:t>35</a:t>
              </a:r>
            </a:p>
          </p:txBody>
        </p:sp>
        <p:sp>
          <p:nvSpPr>
            <p:cNvPr id="37" name="Flowchart: Connector 36"/>
            <p:cNvSpPr/>
            <p:nvPr/>
          </p:nvSpPr>
          <p:spPr bwMode="auto">
            <a:xfrm>
              <a:off x="3006018" y="2255892"/>
              <a:ext cx="1392265" cy="1367731"/>
            </a:xfrm>
            <a:prstGeom prst="flowChartConnector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89311" tIns="44655" rIns="89311" bIns="44655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algn="ctr" defTabSz="893094">
                <a:defRPr/>
              </a:pPr>
              <a:r>
                <a:rPr lang="en-US" sz="1563" b="1" kern="0" dirty="0">
                  <a:solidFill>
                    <a:prstClr val="black"/>
                  </a:solidFill>
                  <a:latin typeface="Calibri"/>
                </a:rPr>
                <a:t>Suppliers</a:t>
              </a:r>
            </a:p>
            <a:p>
              <a:pPr algn="ctr" defTabSz="893094">
                <a:defRPr/>
              </a:pPr>
              <a:r>
                <a:rPr lang="en-US" sz="1563" b="1" kern="0" dirty="0">
                  <a:solidFill>
                    <a:prstClr val="black"/>
                  </a:solidFill>
                  <a:latin typeface="Calibri"/>
                </a:rPr>
                <a:t>~15</a:t>
              </a:r>
            </a:p>
          </p:txBody>
        </p:sp>
        <p:sp>
          <p:nvSpPr>
            <p:cNvPr id="38" name="Flowchart: Connector 37"/>
            <p:cNvSpPr/>
            <p:nvPr/>
          </p:nvSpPr>
          <p:spPr bwMode="auto">
            <a:xfrm>
              <a:off x="6694234" y="2600585"/>
              <a:ext cx="689671" cy="643186"/>
            </a:xfrm>
            <a:prstGeom prst="flowChartConnector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C0504D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89311" tIns="44655" rIns="89311" bIns="44655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algn="ctr" defTabSz="893094">
                <a:defRPr/>
              </a:pPr>
              <a:r>
                <a:rPr lang="en-US" sz="1172" b="1" kern="0" dirty="0">
                  <a:solidFill>
                    <a:prstClr val="black"/>
                  </a:solidFill>
                  <a:latin typeface="Calibri"/>
                </a:rPr>
                <a:t>ART</a:t>
              </a:r>
            </a:p>
            <a:p>
              <a:pPr algn="ctr" defTabSz="893094">
                <a:defRPr/>
              </a:pPr>
              <a:r>
                <a:rPr lang="en-US" sz="1172" b="1" kern="0" dirty="0">
                  <a:solidFill>
                    <a:prstClr val="black"/>
                  </a:solidFill>
                  <a:latin typeface="Calibri"/>
                </a:rPr>
                <a:t>541</a:t>
              </a:r>
            </a:p>
          </p:txBody>
        </p:sp>
        <p:sp>
          <p:nvSpPr>
            <p:cNvPr id="39" name="Flowchart: Connector 38"/>
            <p:cNvSpPr/>
            <p:nvPr/>
          </p:nvSpPr>
          <p:spPr bwMode="auto">
            <a:xfrm>
              <a:off x="7544698" y="2190029"/>
              <a:ext cx="984537" cy="524791"/>
            </a:xfrm>
            <a:prstGeom prst="flowChartConnector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F79646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89311" tIns="44655" rIns="89311" bIns="44655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algn="ctr" defTabSz="893094">
                <a:defRPr/>
              </a:pPr>
              <a:r>
                <a:rPr lang="en-US" sz="1367" b="1" kern="0" dirty="0">
                  <a:solidFill>
                    <a:prstClr val="black"/>
                  </a:solidFill>
                  <a:latin typeface="Calibri"/>
                </a:rPr>
                <a:t>LAC</a:t>
              </a:r>
            </a:p>
            <a:p>
              <a:pPr algn="ctr" defTabSz="893094">
                <a:defRPr/>
              </a:pPr>
              <a:r>
                <a:rPr lang="en-US" sz="1367" b="1" kern="0" dirty="0">
                  <a:solidFill>
                    <a:prstClr val="black"/>
                  </a:solidFill>
                  <a:latin typeface="Calibri"/>
                </a:rPr>
                <a:t>1100+</a:t>
              </a:r>
            </a:p>
          </p:txBody>
        </p:sp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0513" y="2725327"/>
              <a:ext cx="360481" cy="360481"/>
            </a:xfrm>
            <a:prstGeom prst="rect">
              <a:avLst/>
            </a:prstGeom>
          </p:spPr>
        </p:pic>
        <p:sp>
          <p:nvSpPr>
            <p:cNvPr id="41" name="Right Arrow 40"/>
            <p:cNvSpPr/>
            <p:nvPr/>
          </p:nvSpPr>
          <p:spPr bwMode="auto">
            <a:xfrm>
              <a:off x="4497794" y="2780683"/>
              <a:ext cx="449451" cy="282990"/>
            </a:xfrm>
            <a:prstGeom prst="rightArrow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89311" tIns="44655" rIns="89311" bIns="44655" numCol="1" spcCol="0" rtlCol="0" fromWordArt="0" anchor="ctr" anchorCtr="1" forceAA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algn="ctr" defTabSz="893094">
                <a:defRPr/>
              </a:pPr>
              <a:endParaRPr lang="en-US" sz="2344" b="1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2" name="Right Arrow 41"/>
            <p:cNvSpPr/>
            <p:nvPr/>
          </p:nvSpPr>
          <p:spPr bwMode="auto">
            <a:xfrm>
              <a:off x="6147993" y="2780683"/>
              <a:ext cx="449451" cy="282990"/>
            </a:xfrm>
            <a:prstGeom prst="rightArrow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89311" tIns="44655" rIns="89311" bIns="44655" numCol="1" spcCol="0" rtlCol="0" fromWordArt="0" anchor="ctr" anchorCtr="1" forceAA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algn="ctr" defTabSz="893094">
                <a:defRPr/>
              </a:pPr>
              <a:endParaRPr lang="en-US" sz="2344" b="1" kern="0" dirty="0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43" name="Straight Connector 42"/>
            <p:cNvCxnSpPr>
              <a:stCxn id="38" idx="7"/>
              <a:endCxn id="39" idx="2"/>
            </p:cNvCxnSpPr>
            <p:nvPr/>
          </p:nvCxnSpPr>
          <p:spPr bwMode="auto">
            <a:xfrm flipV="1">
              <a:off x="7282905" y="2452425"/>
              <a:ext cx="261792" cy="242353"/>
            </a:xfrm>
            <a:prstGeom prst="line">
              <a:avLst/>
            </a:prstGeom>
            <a:noFill/>
            <a:ln w="9525" cap="flat" cmpd="sng" algn="ctr">
              <a:solidFill>
                <a:srgbClr val="8064A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4" name="Striped Right Arrow 43"/>
            <p:cNvSpPr/>
            <p:nvPr/>
          </p:nvSpPr>
          <p:spPr bwMode="auto">
            <a:xfrm>
              <a:off x="8004618" y="2742906"/>
              <a:ext cx="652292" cy="342902"/>
            </a:xfrm>
            <a:prstGeom prst="stripedRightArrow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89311" tIns="44655" rIns="89311" bIns="44655" numCol="1" spcCol="0" rtlCol="0" fromWordArt="0" anchor="ctr" anchorCtr="1" forceAA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algn="ctr" defTabSz="893094">
                <a:defRPr/>
              </a:pPr>
              <a:endParaRPr lang="en-US" sz="2344" b="1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8656910" y="3128355"/>
              <a:ext cx="750561" cy="246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893094">
                <a:defRPr/>
              </a:pPr>
              <a:r>
                <a:rPr lang="en-US" sz="879" kern="0" dirty="0">
                  <a:solidFill>
                    <a:prstClr val="black"/>
                  </a:solidFill>
                </a:rPr>
                <a:t>1,200,000+ </a:t>
              </a:r>
            </a:p>
          </p:txBody>
        </p:sp>
      </p:grpSp>
      <p:sp>
        <p:nvSpPr>
          <p:cNvPr id="46" name="Rounded Rectangle 45"/>
          <p:cNvSpPr/>
          <p:nvPr/>
        </p:nvSpPr>
        <p:spPr bwMode="auto">
          <a:xfrm>
            <a:off x="1752589" y="3816310"/>
            <a:ext cx="9058982" cy="774915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89311" tIns="44655" rIns="89311" bIns="44655" numCol="1" spcCol="0" rtlCol="0" fromWordArt="0" anchor="ctr" anchorCtr="1" forceAA="0" compatLnSpc="1">
            <a:prstTxWarp prst="textNoShape">
              <a:avLst/>
            </a:prstTxWarp>
            <a:normAutofit/>
          </a:bodyPr>
          <a:lstStyle/>
          <a:p>
            <a:pPr algn="ctr" defTabSz="893094">
              <a:defRPr/>
            </a:pPr>
            <a:r>
              <a:rPr lang="en-US" sz="2400" kern="0" dirty="0">
                <a:solidFill>
                  <a:prstClr val="black"/>
                </a:solidFill>
              </a:rPr>
              <a:t>Credit &amp; Debit Inventory</a:t>
            </a:r>
          </a:p>
        </p:txBody>
      </p:sp>
      <p:sp>
        <p:nvSpPr>
          <p:cNvPr id="47" name="Rounded Rectangle 46"/>
          <p:cNvSpPr/>
          <p:nvPr/>
        </p:nvSpPr>
        <p:spPr bwMode="auto">
          <a:xfrm>
            <a:off x="1752589" y="5464305"/>
            <a:ext cx="9058982" cy="774915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89311" tIns="44655" rIns="89311" bIns="44655" numCol="1" spcCol="0" rtlCol="0" fromWordArt="0" anchor="ctr" anchorCtr="1" forceAA="0" compatLnSpc="1">
            <a:prstTxWarp prst="textNoShape">
              <a:avLst/>
            </a:prstTxWarp>
            <a:normAutofit/>
          </a:bodyPr>
          <a:lstStyle/>
          <a:p>
            <a:pPr algn="ctr" defTabSz="893094">
              <a:defRPr/>
            </a:pPr>
            <a:r>
              <a:rPr lang="en-US" sz="2400" kern="0" dirty="0">
                <a:solidFill>
                  <a:prstClr val="black"/>
                </a:solidFill>
              </a:rPr>
              <a:t>Accountability, Transparency, Real Time</a:t>
            </a:r>
          </a:p>
        </p:txBody>
      </p:sp>
      <p:sp>
        <p:nvSpPr>
          <p:cNvPr id="49" name="Rounded Rectangle 48"/>
          <p:cNvSpPr/>
          <p:nvPr/>
        </p:nvSpPr>
        <p:spPr bwMode="auto">
          <a:xfrm>
            <a:off x="1206540" y="1554477"/>
            <a:ext cx="9978295" cy="774915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89311" tIns="44655" rIns="89311" bIns="44655" numCol="1" spcCol="0" rtlCol="0" fromWordArt="0" anchor="ctr" anchorCtr="1" forceAA="0" compatLnSpc="1">
            <a:prstTxWarp prst="textNoShape">
              <a:avLst/>
            </a:prstTxWarp>
            <a:normAutofit/>
          </a:bodyPr>
          <a:lstStyle/>
          <a:p>
            <a:pPr algn="ctr" defTabSz="893094">
              <a:defRPr/>
            </a:pPr>
            <a:r>
              <a:rPr lang="en-US" sz="2400" kern="0" dirty="0">
                <a:solidFill>
                  <a:prstClr val="black"/>
                </a:solidFill>
              </a:rPr>
              <a:t>Records Inventory Transactions</a:t>
            </a:r>
          </a:p>
        </p:txBody>
      </p:sp>
      <p:sp>
        <p:nvSpPr>
          <p:cNvPr id="21" name="Rectangle 17">
            <a:extLst>
              <a:ext uri="{FF2B5EF4-FFF2-40B4-BE49-F238E27FC236}">
                <a16:creationId xmlns:a16="http://schemas.microsoft.com/office/drawing/2014/main" id="{6CFC9B62-E05E-48D5-A56E-7D7053315F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06540" y="646582"/>
            <a:ext cx="10150573" cy="628881"/>
          </a:xfrm>
        </p:spPr>
        <p:txBody>
          <a:bodyPr>
            <a:noAutofit/>
          </a:bodyPr>
          <a:lstStyle/>
          <a:p>
            <a:pPr algn="ctr"/>
            <a:r>
              <a:rPr lang="en-IN" sz="2800" b="1" dirty="0">
                <a:solidFill>
                  <a:schemeClr val="tx1"/>
                </a:solidFill>
              </a:rPr>
              <a:t>Inventory Management System</a:t>
            </a:r>
            <a:endParaRPr lang="en-US" alt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ounded Rectangle 45">
            <a:extLst>
              <a:ext uri="{FF2B5EF4-FFF2-40B4-BE49-F238E27FC236}">
                <a16:creationId xmlns:a16="http://schemas.microsoft.com/office/drawing/2014/main" id="{128F9CC9-2BDD-4D09-B5E1-6AF21987CD95}"/>
              </a:ext>
            </a:extLst>
          </p:cNvPr>
          <p:cNvSpPr/>
          <p:nvPr/>
        </p:nvSpPr>
        <p:spPr bwMode="auto">
          <a:xfrm>
            <a:off x="1784436" y="4626531"/>
            <a:ext cx="9058982" cy="774915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89311" tIns="44655" rIns="89311" bIns="44655" numCol="1" spcCol="0" rtlCol="0" fromWordArt="0" anchor="ctr" anchorCtr="1" forceAA="0" compatLnSpc="1">
            <a:prstTxWarp prst="textNoShape">
              <a:avLst/>
            </a:prstTxWarp>
            <a:normAutofit fontScale="92500" lnSpcReduction="10000"/>
          </a:bodyPr>
          <a:lstStyle/>
          <a:p>
            <a:pPr algn="ctr" defTabSz="893094">
              <a:defRPr/>
            </a:pPr>
            <a:r>
              <a:rPr lang="en-US" sz="2400" kern="0" dirty="0">
                <a:solidFill>
                  <a:prstClr val="black"/>
                </a:solidFill>
              </a:rPr>
              <a:t>PLHIV Treatment initiation, regimen and its dispensing, retention, viral load testing and vital events (death) details </a:t>
            </a:r>
          </a:p>
        </p:txBody>
      </p:sp>
    </p:spTree>
    <p:extLst>
      <p:ext uri="{BB962C8B-B14F-4D97-AF65-F5344CB8AC3E}">
        <p14:creationId xmlns:p14="http://schemas.microsoft.com/office/powerpoint/2010/main" val="35833646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85EC2389-AA23-4459-A662-D8317CE48CC0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732" y="536996"/>
            <a:ext cx="5846595" cy="357808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7F3EB8F1-4A2C-459B-A58A-901251B987D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13354">
            <a:off x="982702" y="332396"/>
            <a:ext cx="5686686" cy="306238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4555002-97E2-4C26-81D1-DDE9176105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404" y="3429000"/>
            <a:ext cx="7436857" cy="313082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0489039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C00652-46A5-4215-9675-51B857585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Learnings from the Cascades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4E3466-F6C7-4691-A076-254B5EF11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200" dirty="0"/>
              <a:t> What is being Monitored – Improves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200" dirty="0"/>
              <a:t> One time Services (Linkage/ Initiation) improves faster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200" dirty="0"/>
              <a:t> Cascade depends on Local Problems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200" dirty="0"/>
              <a:t> Local Solutions required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916847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C00652-46A5-4215-9675-51B857585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Learnings from the Cascades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4E3466-F6C7-4691-A076-254B5EF11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200" dirty="0"/>
              <a:t> Now diagnosing people earlier and healthier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200" dirty="0"/>
              <a:t> Linkage loss is being plugged to some extent over time.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200" dirty="0"/>
              <a:t> Retention is still a major challenge.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200" dirty="0"/>
              <a:t> Significant Facility and Geographical variations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446773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17"/>
          <p:cNvSpPr>
            <a:spLocks noGrp="1" noChangeArrowheads="1"/>
          </p:cNvSpPr>
          <p:nvPr>
            <p:ph type="title"/>
          </p:nvPr>
        </p:nvSpPr>
        <p:spPr>
          <a:xfrm>
            <a:off x="1192696" y="371060"/>
            <a:ext cx="10018643" cy="1338469"/>
          </a:xfrm>
        </p:spPr>
        <p:txBody>
          <a:bodyPr>
            <a:noAutofit/>
          </a:bodyPr>
          <a:lstStyle/>
          <a:p>
            <a:r>
              <a:rPr lang="en-IN" sz="3600" dirty="0">
                <a:solidFill>
                  <a:schemeClr val="tx1"/>
                </a:solidFill>
              </a:rPr>
              <a:t>Challenges to programme based longitudinal cascade Surveillance</a:t>
            </a:r>
            <a:endParaRPr lang="en-US" altLang="en-U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73B657-09D9-4BB8-8D60-9BB2A3EAB53C}"/>
              </a:ext>
            </a:extLst>
          </p:cNvPr>
          <p:cNvSpPr txBox="1"/>
          <p:nvPr/>
        </p:nvSpPr>
        <p:spPr>
          <a:xfrm>
            <a:off x="1005020" y="2011363"/>
            <a:ext cx="1048461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IN" sz="3200" dirty="0"/>
              <a:t>Multiplicity of systems serving specific need but not tracking through out the prevention – care – cascade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IN" sz="3200" dirty="0"/>
              <a:t>Different Systems, different IT platforms, interoperability challenging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IN" sz="3200" dirty="0"/>
              <a:t>Transitioning from paper based  to digitalized system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IN" sz="3200" dirty="0"/>
              <a:t> Unique Identifier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n-IN" sz="3200" dirty="0"/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n-IN" sz="3200" dirty="0"/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n-IN" sz="3200" dirty="0"/>
          </a:p>
          <a:p>
            <a:pPr algn="ctr"/>
            <a:endParaRPr lang="en-IN" sz="3200" dirty="0"/>
          </a:p>
        </p:txBody>
      </p:sp>
    </p:spTree>
    <p:extLst>
      <p:ext uri="{BB962C8B-B14F-4D97-AF65-F5344CB8AC3E}">
        <p14:creationId xmlns:p14="http://schemas.microsoft.com/office/powerpoint/2010/main" val="24653742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17"/>
          <p:cNvSpPr>
            <a:spLocks noGrp="1" noChangeArrowheads="1"/>
          </p:cNvSpPr>
          <p:nvPr>
            <p:ph type="title"/>
          </p:nvPr>
        </p:nvSpPr>
        <p:spPr>
          <a:xfrm>
            <a:off x="223835" y="685799"/>
            <a:ext cx="11477835" cy="821646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Next Steps for </a:t>
            </a:r>
            <a:r>
              <a:rPr lang="en-IN" sz="2800" b="1" dirty="0">
                <a:solidFill>
                  <a:schemeClr val="accent1">
                    <a:lumMod val="75000"/>
                  </a:schemeClr>
                </a:solidFill>
              </a:rPr>
              <a:t>Programme based longitudinal cascade Surveillance (1)</a:t>
            </a:r>
            <a:endParaRPr lang="en-US" altLang="en-US" sz="28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le 3">
            <a:extLst>
              <a:ext uri="{FF2B5EF4-FFF2-40B4-BE49-F238E27FC236}">
                <a16:creationId xmlns:a16="http://schemas.microsoft.com/office/drawing/2014/main" id="{27AB13FC-4507-484D-81C2-41C673A21D0A}"/>
              </a:ext>
            </a:extLst>
          </p:cNvPr>
          <p:cNvSpPr/>
          <p:nvPr/>
        </p:nvSpPr>
        <p:spPr>
          <a:xfrm>
            <a:off x="10030310" y="2791982"/>
            <a:ext cx="1885465" cy="159330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Impact</a:t>
            </a:r>
          </a:p>
          <a:p>
            <a:pPr algn="ctr"/>
            <a:r>
              <a:rPr lang="en-US" dirty="0"/>
              <a:t>New Infection</a:t>
            </a:r>
          </a:p>
          <a:p>
            <a:pPr algn="ctr"/>
            <a:r>
              <a:rPr lang="en-US" dirty="0"/>
              <a:t>Mortality</a:t>
            </a:r>
          </a:p>
        </p:txBody>
      </p:sp>
      <p:sp>
        <p:nvSpPr>
          <p:cNvPr id="9" name="Rounded Rectangle 3">
            <a:extLst>
              <a:ext uri="{FF2B5EF4-FFF2-40B4-BE49-F238E27FC236}">
                <a16:creationId xmlns:a16="http://schemas.microsoft.com/office/drawing/2014/main" id="{5845A8CE-CE18-4BED-8C6C-6685B0276182}"/>
              </a:ext>
            </a:extLst>
          </p:cNvPr>
          <p:cNvSpPr/>
          <p:nvPr/>
        </p:nvSpPr>
        <p:spPr>
          <a:xfrm>
            <a:off x="3608543" y="4731392"/>
            <a:ext cx="1187571" cy="106811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Prevention</a:t>
            </a:r>
            <a:endParaRPr lang="en-US" sz="1400" dirty="0"/>
          </a:p>
        </p:txBody>
      </p:sp>
      <p:sp>
        <p:nvSpPr>
          <p:cNvPr id="10" name="Rounded Rectangle 3">
            <a:extLst>
              <a:ext uri="{FF2B5EF4-FFF2-40B4-BE49-F238E27FC236}">
                <a16:creationId xmlns:a16="http://schemas.microsoft.com/office/drawing/2014/main" id="{5E8ED5B5-CC8A-4333-A9A2-F2C54084160B}"/>
              </a:ext>
            </a:extLst>
          </p:cNvPr>
          <p:cNvSpPr/>
          <p:nvPr/>
        </p:nvSpPr>
        <p:spPr>
          <a:xfrm>
            <a:off x="5401430" y="4731392"/>
            <a:ext cx="1027058" cy="106811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Detection</a:t>
            </a:r>
            <a:endParaRPr lang="en-US" sz="1200" dirty="0"/>
          </a:p>
        </p:txBody>
      </p:sp>
      <p:sp>
        <p:nvSpPr>
          <p:cNvPr id="11" name="Rounded Rectangle 3">
            <a:extLst>
              <a:ext uri="{FF2B5EF4-FFF2-40B4-BE49-F238E27FC236}">
                <a16:creationId xmlns:a16="http://schemas.microsoft.com/office/drawing/2014/main" id="{572D8D8B-C174-464A-882D-9E4AB76FABAB}"/>
              </a:ext>
            </a:extLst>
          </p:cNvPr>
          <p:cNvSpPr/>
          <p:nvPr/>
        </p:nvSpPr>
        <p:spPr>
          <a:xfrm>
            <a:off x="7043112" y="4731392"/>
            <a:ext cx="1093675" cy="106811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Treatment</a:t>
            </a:r>
            <a:endParaRPr lang="en-US" sz="1200" dirty="0"/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B9617EA7-0897-4F7D-B44E-75C7EB9A4DF9}"/>
              </a:ext>
            </a:extLst>
          </p:cNvPr>
          <p:cNvSpPr/>
          <p:nvPr/>
        </p:nvSpPr>
        <p:spPr>
          <a:xfrm>
            <a:off x="8781558" y="4707940"/>
            <a:ext cx="1141055" cy="106811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Retention</a:t>
            </a:r>
            <a:endParaRPr lang="en-US" sz="1200" dirty="0"/>
          </a:p>
        </p:txBody>
      </p:sp>
      <p:sp>
        <p:nvSpPr>
          <p:cNvPr id="13" name="Right Arrow 2">
            <a:extLst>
              <a:ext uri="{FF2B5EF4-FFF2-40B4-BE49-F238E27FC236}">
                <a16:creationId xmlns:a16="http://schemas.microsoft.com/office/drawing/2014/main" id="{D665E8C5-FEE9-4536-8FE5-1038B96AC88C}"/>
              </a:ext>
            </a:extLst>
          </p:cNvPr>
          <p:cNvSpPr/>
          <p:nvPr/>
        </p:nvSpPr>
        <p:spPr>
          <a:xfrm>
            <a:off x="4815438" y="5101144"/>
            <a:ext cx="580031" cy="3286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Right Arrow 15">
            <a:extLst>
              <a:ext uri="{FF2B5EF4-FFF2-40B4-BE49-F238E27FC236}">
                <a16:creationId xmlns:a16="http://schemas.microsoft.com/office/drawing/2014/main" id="{69845490-6019-4CF0-AA11-904FFAA2F710}"/>
              </a:ext>
            </a:extLst>
          </p:cNvPr>
          <p:cNvSpPr/>
          <p:nvPr/>
        </p:nvSpPr>
        <p:spPr>
          <a:xfrm>
            <a:off x="6453419" y="5083759"/>
            <a:ext cx="580031" cy="3286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5" name="Right Arrow 16">
            <a:extLst>
              <a:ext uri="{FF2B5EF4-FFF2-40B4-BE49-F238E27FC236}">
                <a16:creationId xmlns:a16="http://schemas.microsoft.com/office/drawing/2014/main" id="{C4B367C5-B91A-40A9-B278-F2A4A9D868B0}"/>
              </a:ext>
            </a:extLst>
          </p:cNvPr>
          <p:cNvSpPr/>
          <p:nvPr/>
        </p:nvSpPr>
        <p:spPr>
          <a:xfrm>
            <a:off x="8201527" y="5072033"/>
            <a:ext cx="580031" cy="3286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6" name="Block Arc 15">
            <a:extLst>
              <a:ext uri="{FF2B5EF4-FFF2-40B4-BE49-F238E27FC236}">
                <a16:creationId xmlns:a16="http://schemas.microsoft.com/office/drawing/2014/main" id="{999596A4-2C31-457F-B0F3-5A8AC88E0054}"/>
              </a:ext>
            </a:extLst>
          </p:cNvPr>
          <p:cNvSpPr/>
          <p:nvPr/>
        </p:nvSpPr>
        <p:spPr>
          <a:xfrm rot="10800000">
            <a:off x="3601458" y="5764738"/>
            <a:ext cx="6314070" cy="407462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17" name="Rounded Rectangle 3">
            <a:extLst>
              <a:ext uri="{FF2B5EF4-FFF2-40B4-BE49-F238E27FC236}">
                <a16:creationId xmlns:a16="http://schemas.microsoft.com/office/drawing/2014/main" id="{C6D239D0-617A-44CF-B18B-994BE56E6173}"/>
              </a:ext>
            </a:extLst>
          </p:cNvPr>
          <p:cNvSpPr/>
          <p:nvPr/>
        </p:nvSpPr>
        <p:spPr>
          <a:xfrm>
            <a:off x="171450" y="2791982"/>
            <a:ext cx="1567489" cy="159330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Know your Epidemic</a:t>
            </a:r>
          </a:p>
          <a:p>
            <a:pPr algn="ctr"/>
            <a:r>
              <a:rPr lang="en-US" dirty="0"/>
              <a:t>Prevalence</a:t>
            </a:r>
            <a:r>
              <a:rPr lang="en-US" b="1" dirty="0"/>
              <a:t> </a:t>
            </a:r>
          </a:p>
        </p:txBody>
      </p:sp>
      <p:sp>
        <p:nvSpPr>
          <p:cNvPr id="18" name="Rounded Rectangle 3">
            <a:extLst>
              <a:ext uri="{FF2B5EF4-FFF2-40B4-BE49-F238E27FC236}">
                <a16:creationId xmlns:a16="http://schemas.microsoft.com/office/drawing/2014/main" id="{FCC7C689-FBC1-4200-A18A-960CAEE39806}"/>
              </a:ext>
            </a:extLst>
          </p:cNvPr>
          <p:cNvSpPr/>
          <p:nvPr/>
        </p:nvSpPr>
        <p:spPr>
          <a:xfrm>
            <a:off x="1837003" y="2791982"/>
            <a:ext cx="1632955" cy="159330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Inputs</a:t>
            </a:r>
          </a:p>
          <a:p>
            <a:pPr algn="ctr"/>
            <a:r>
              <a:rPr lang="en-US" dirty="0"/>
              <a:t>Finance</a:t>
            </a:r>
          </a:p>
        </p:txBody>
      </p:sp>
      <p:sp>
        <p:nvSpPr>
          <p:cNvPr id="19" name="Rounded Rectangle 3">
            <a:extLst>
              <a:ext uri="{FF2B5EF4-FFF2-40B4-BE49-F238E27FC236}">
                <a16:creationId xmlns:a16="http://schemas.microsoft.com/office/drawing/2014/main" id="{773A05DD-180E-4490-BD92-18597BDD9BCF}"/>
              </a:ext>
            </a:extLst>
          </p:cNvPr>
          <p:cNvSpPr/>
          <p:nvPr/>
        </p:nvSpPr>
        <p:spPr>
          <a:xfrm>
            <a:off x="3568023" y="2791982"/>
            <a:ext cx="6314070" cy="159330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Outputs &amp; Outcome</a:t>
            </a:r>
          </a:p>
          <a:p>
            <a:pPr algn="ctr"/>
            <a:endParaRPr lang="en-US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121F0DF-CBA9-4947-80D2-047F5387AFDE}"/>
              </a:ext>
            </a:extLst>
          </p:cNvPr>
          <p:cNvSpPr txBox="1"/>
          <p:nvPr/>
        </p:nvSpPr>
        <p:spPr>
          <a:xfrm>
            <a:off x="223835" y="1859811"/>
            <a:ext cx="117443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b="1" dirty="0">
                <a:solidFill>
                  <a:srgbClr val="FF0000"/>
                </a:solidFill>
              </a:rPr>
              <a:t>Client centric IT enabled integrated MES system with embedded supply-chain management information</a:t>
            </a:r>
          </a:p>
        </p:txBody>
      </p:sp>
    </p:spTree>
    <p:extLst>
      <p:ext uri="{BB962C8B-B14F-4D97-AF65-F5344CB8AC3E}">
        <p14:creationId xmlns:p14="http://schemas.microsoft.com/office/powerpoint/2010/main" val="32344753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17"/>
          <p:cNvSpPr>
            <a:spLocks noGrp="1" noChangeArrowheads="1"/>
          </p:cNvSpPr>
          <p:nvPr>
            <p:ph type="title"/>
          </p:nvPr>
        </p:nvSpPr>
        <p:spPr>
          <a:xfrm>
            <a:off x="1033670" y="450574"/>
            <a:ext cx="10243930" cy="594655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Next Steps for </a:t>
            </a:r>
            <a:r>
              <a:rPr lang="en-IN" sz="2800" b="1" dirty="0">
                <a:solidFill>
                  <a:schemeClr val="accent1">
                    <a:lumMod val="75000"/>
                  </a:schemeClr>
                </a:solidFill>
              </a:rPr>
              <a:t>Programme based longitudinal cascade Surveillance</a:t>
            </a:r>
            <a:endParaRPr lang="en-US" altLang="en-US" sz="28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986D84B8-FC42-42F0-983D-E81569786B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75"/>
          <a:stretch/>
        </p:blipFill>
        <p:spPr bwMode="auto">
          <a:xfrm>
            <a:off x="145773" y="1444494"/>
            <a:ext cx="11900453" cy="4676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981FAF1-29D8-4022-B158-5FAAE8E0FA88}"/>
              </a:ext>
            </a:extLst>
          </p:cNvPr>
          <p:cNvSpPr txBox="1"/>
          <p:nvPr/>
        </p:nvSpPr>
        <p:spPr>
          <a:xfrm>
            <a:off x="0" y="6233374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/>
              <a:t>Feedback Oriented Client Centric IT enabled Integrated Monitoring, Evaluation and Surveillance System under GFATM Grant</a:t>
            </a:r>
          </a:p>
        </p:txBody>
      </p:sp>
    </p:spTree>
    <p:extLst>
      <p:ext uri="{BB962C8B-B14F-4D97-AF65-F5344CB8AC3E}">
        <p14:creationId xmlns:p14="http://schemas.microsoft.com/office/powerpoint/2010/main" val="29415493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1CF74-0FBC-47DB-A150-05DD89D42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221DE6-3B3D-4DE3-A07A-A9B268DB42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167" y="4903451"/>
            <a:ext cx="9981537" cy="800285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/>
              <a:t>Facility and State level colleagues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82ADBAE-2D48-44BF-9BD9-3DAA4C9F9B76}"/>
              </a:ext>
            </a:extLst>
          </p:cNvPr>
          <p:cNvSpPr txBox="1">
            <a:spLocks/>
          </p:cNvSpPr>
          <p:nvPr/>
        </p:nvSpPr>
        <p:spPr>
          <a:xfrm>
            <a:off x="6922935" y="2721704"/>
            <a:ext cx="4617057" cy="2141845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Dr Pradeep Kumar, PO</a:t>
            </a:r>
          </a:p>
          <a:p>
            <a:r>
              <a:rPr lang="en-US" sz="2400" dirty="0"/>
              <a:t>Dr Suman Singh, PO</a:t>
            </a:r>
          </a:p>
          <a:p>
            <a:r>
              <a:rPr lang="en-US" sz="2400" dirty="0" err="1"/>
              <a:t>Ms</a:t>
            </a:r>
            <a:r>
              <a:rPr lang="en-US" sz="2400" dirty="0"/>
              <a:t> Mariyam </a:t>
            </a:r>
            <a:r>
              <a:rPr lang="en-US" sz="2400" dirty="0" err="1"/>
              <a:t>Zanib</a:t>
            </a:r>
            <a:r>
              <a:rPr lang="en-US" sz="2400" dirty="0"/>
              <a:t>, PO</a:t>
            </a:r>
          </a:p>
          <a:p>
            <a:r>
              <a:rPr lang="en-US" sz="2400" dirty="0" err="1"/>
              <a:t>Mr</a:t>
            </a:r>
            <a:r>
              <a:rPr lang="en-US" sz="2400" dirty="0"/>
              <a:t> </a:t>
            </a:r>
            <a:r>
              <a:rPr lang="en-US" sz="2400" dirty="0" err="1"/>
              <a:t>Archit</a:t>
            </a:r>
            <a:r>
              <a:rPr lang="en-US" sz="2400" dirty="0"/>
              <a:t> Sinha, PO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28453DA-8229-4B76-9357-250D0C9595DC}"/>
              </a:ext>
            </a:extLst>
          </p:cNvPr>
          <p:cNvSpPr txBox="1">
            <a:spLocks/>
          </p:cNvSpPr>
          <p:nvPr/>
        </p:nvSpPr>
        <p:spPr>
          <a:xfrm>
            <a:off x="1664473" y="2177404"/>
            <a:ext cx="4952337" cy="2141846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Shri </a:t>
            </a:r>
            <a:r>
              <a:rPr lang="en-US" sz="2400" dirty="0" err="1"/>
              <a:t>Sanjeeva</a:t>
            </a:r>
            <a:r>
              <a:rPr lang="en-US" sz="2400" dirty="0"/>
              <a:t> Kumar, AS &amp; DG </a:t>
            </a:r>
          </a:p>
          <a:p>
            <a:r>
              <a:rPr lang="en-US" sz="2400" dirty="0"/>
              <a:t>Shri Alok Saxena, JS</a:t>
            </a:r>
          </a:p>
          <a:p>
            <a:r>
              <a:rPr lang="en-US" sz="2400" dirty="0"/>
              <a:t>Dr R S Gupta, DDG</a:t>
            </a:r>
          </a:p>
          <a:p>
            <a:r>
              <a:rPr lang="en-US" sz="2400" dirty="0"/>
              <a:t>Dr K S Sachdeva, DDG</a:t>
            </a:r>
          </a:p>
        </p:txBody>
      </p:sp>
    </p:spTree>
    <p:extLst>
      <p:ext uri="{BB962C8B-B14F-4D97-AF65-F5344CB8AC3E}">
        <p14:creationId xmlns:p14="http://schemas.microsoft.com/office/powerpoint/2010/main" val="35513414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pic>
        <p:nvPicPr>
          <p:cNvPr id="5" name="Picture Placeholder 4" descr="AIDS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9766" b="19766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50536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17"/>
          <p:cNvSpPr>
            <a:spLocks noGrp="1" noChangeArrowheads="1"/>
          </p:cNvSpPr>
          <p:nvPr>
            <p:ph type="title"/>
          </p:nvPr>
        </p:nvSpPr>
        <p:spPr>
          <a:xfrm>
            <a:off x="929471" y="944411"/>
            <a:ext cx="10931225" cy="533400"/>
          </a:xfrm>
        </p:spPr>
        <p:txBody>
          <a:bodyPr>
            <a:noAutofit/>
          </a:bodyPr>
          <a:lstStyle/>
          <a:p>
            <a:r>
              <a:rPr lang="en-US" altLang="en-US" sz="3600" dirty="0">
                <a:solidFill>
                  <a:schemeClr val="tx1"/>
                </a:solidFill>
                <a:cs typeface="Arial" panose="020B0604020202020204" pitchFamily="34" charset="0"/>
              </a:rPr>
              <a:t>India HIV/AIDS Epidemic Status (2017) </a:t>
            </a:r>
          </a:p>
        </p:txBody>
      </p:sp>
      <p:graphicFrame>
        <p:nvGraphicFramePr>
          <p:cNvPr id="30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0185862"/>
              </p:ext>
            </p:extLst>
          </p:nvPr>
        </p:nvGraphicFramePr>
        <p:xfrm>
          <a:off x="929472" y="1857846"/>
          <a:ext cx="5732585" cy="259080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3311224">
                  <a:extLst>
                    <a:ext uri="{9D8B030D-6E8A-4147-A177-3AD203B41FA5}">
                      <a16:colId xmlns:a16="http://schemas.microsoft.com/office/drawing/2014/main" val="3269473983"/>
                    </a:ext>
                  </a:extLst>
                </a:gridCol>
                <a:gridCol w="1113182">
                  <a:extLst>
                    <a:ext uri="{9D8B030D-6E8A-4147-A177-3AD203B41FA5}">
                      <a16:colId xmlns:a16="http://schemas.microsoft.com/office/drawing/2014/main" val="3855530180"/>
                    </a:ext>
                  </a:extLst>
                </a:gridCol>
                <a:gridCol w="1308179">
                  <a:extLst>
                    <a:ext uri="{9D8B030D-6E8A-4147-A177-3AD203B41FA5}">
                      <a16:colId xmlns:a16="http://schemas.microsoft.com/office/drawing/2014/main" val="1152361455"/>
                    </a:ext>
                  </a:extLst>
                </a:gridCol>
              </a:tblGrid>
              <a:tr h="394798">
                <a:tc>
                  <a:txBody>
                    <a:bodyPr/>
                    <a:lstStyle/>
                    <a:p>
                      <a:r>
                        <a:rPr lang="en-IN" sz="2000" dirty="0">
                          <a:latin typeface="+mj-lt"/>
                          <a:cs typeface="Arial" panose="020B0604020202020204" pitchFamily="34" charset="0"/>
                        </a:rPr>
                        <a:t>Indicator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dirty="0">
                          <a:latin typeface="+mj-lt"/>
                          <a:cs typeface="Arial" panose="020B0604020202020204" pitchFamily="34" charset="0"/>
                        </a:rPr>
                        <a:t>Global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dirty="0">
                          <a:latin typeface="+mj-lt"/>
                          <a:cs typeface="Arial" panose="020B0604020202020204" pitchFamily="34" charset="0"/>
                        </a:rPr>
                        <a:t>India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5446395"/>
                  </a:ext>
                </a:extLst>
              </a:tr>
              <a:tr h="439386">
                <a:tc>
                  <a:txBody>
                    <a:bodyPr/>
                    <a:lstStyle/>
                    <a:p>
                      <a:r>
                        <a:rPr lang="en-IN" sz="2000" dirty="0">
                          <a:latin typeface="+mj-lt"/>
                          <a:cs typeface="Arial" panose="020B0604020202020204" pitchFamily="34" charset="0"/>
                        </a:rPr>
                        <a:t>People living with HIV (All</a:t>
                      </a:r>
                      <a:r>
                        <a:rPr lang="en-IN" sz="2000" baseline="0" dirty="0">
                          <a:latin typeface="+mj-lt"/>
                          <a:cs typeface="Arial" panose="020B0604020202020204" pitchFamily="34" charset="0"/>
                        </a:rPr>
                        <a:t> ages)</a:t>
                      </a:r>
                      <a:endParaRPr lang="en-IN" sz="20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>
                          <a:latin typeface="+mj-lt"/>
                          <a:cs typeface="Arial" panose="020B0604020202020204" pitchFamily="34" charset="0"/>
                        </a:rPr>
                        <a:t>36.9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>
                          <a:latin typeface="+mj-lt"/>
                          <a:cs typeface="Arial" panose="020B0604020202020204" pitchFamily="34" charset="0"/>
                        </a:rPr>
                        <a:t>2.14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4188598"/>
                  </a:ext>
                </a:extLst>
              </a:tr>
              <a:tr h="373487">
                <a:tc>
                  <a:txBody>
                    <a:bodyPr/>
                    <a:lstStyle/>
                    <a:p>
                      <a:r>
                        <a:rPr lang="en-IN" sz="2000" dirty="0">
                          <a:latin typeface="+mj-lt"/>
                          <a:cs typeface="Arial" panose="020B0604020202020204" pitchFamily="34" charset="0"/>
                        </a:rPr>
                        <a:t>New HIV Infections (All</a:t>
                      </a:r>
                      <a:r>
                        <a:rPr lang="en-IN" sz="2000" baseline="0" dirty="0">
                          <a:latin typeface="+mj-lt"/>
                          <a:cs typeface="Arial" panose="020B0604020202020204" pitchFamily="34" charset="0"/>
                        </a:rPr>
                        <a:t> ages)</a:t>
                      </a:r>
                      <a:endParaRPr lang="en-IN" sz="20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>
                          <a:latin typeface="+mj-lt"/>
                          <a:cs typeface="Arial" panose="020B0604020202020204" pitchFamily="34" charset="0"/>
                        </a:rPr>
                        <a:t>1.8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>
                          <a:latin typeface="+mj-lt"/>
                          <a:cs typeface="Arial" panose="020B0604020202020204" pitchFamily="34" charset="0"/>
                        </a:rPr>
                        <a:t>88,000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9149481"/>
                  </a:ext>
                </a:extLst>
              </a:tr>
              <a:tr h="394798">
                <a:tc>
                  <a:txBody>
                    <a:bodyPr/>
                    <a:lstStyle/>
                    <a:p>
                      <a:r>
                        <a:rPr lang="en-IN" sz="2000" dirty="0">
                          <a:latin typeface="+mj-lt"/>
                          <a:cs typeface="Arial" panose="020B0604020202020204" pitchFamily="34" charset="0"/>
                        </a:rPr>
                        <a:t>PLHIV</a:t>
                      </a:r>
                      <a:r>
                        <a:rPr lang="en-IN" sz="2000" baseline="0" dirty="0">
                          <a:latin typeface="+mj-lt"/>
                          <a:cs typeface="Arial" panose="020B0604020202020204" pitchFamily="34" charset="0"/>
                        </a:rPr>
                        <a:t> on ART</a:t>
                      </a:r>
                      <a:endParaRPr lang="en-IN" sz="20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>
                          <a:latin typeface="+mj-lt"/>
                          <a:cs typeface="Arial" panose="020B0604020202020204" pitchFamily="34" charset="0"/>
                        </a:rPr>
                        <a:t>21.7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>
                          <a:latin typeface="+mj-lt"/>
                          <a:cs typeface="Arial" panose="020B0604020202020204" pitchFamily="34" charset="0"/>
                        </a:rPr>
                        <a:t>1.23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7192742"/>
                  </a:ext>
                </a:extLst>
              </a:tr>
              <a:tr h="394798">
                <a:tc>
                  <a:txBody>
                    <a:bodyPr/>
                    <a:lstStyle/>
                    <a:p>
                      <a:r>
                        <a:rPr lang="en-IN" sz="2000" dirty="0">
                          <a:latin typeface="+mj-lt"/>
                          <a:cs typeface="Arial" panose="020B0604020202020204" pitchFamily="34" charset="0"/>
                        </a:rPr>
                        <a:t>AIDS-Related Deaths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>
                          <a:latin typeface="+mj-lt"/>
                          <a:cs typeface="Arial" panose="020B0604020202020204" pitchFamily="34" charset="0"/>
                        </a:rPr>
                        <a:t>0.940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>
                          <a:latin typeface="+mj-lt"/>
                          <a:cs typeface="Arial" panose="020B0604020202020204" pitchFamily="34" charset="0"/>
                        </a:rPr>
                        <a:t>69,000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9576748"/>
                  </a:ext>
                </a:extLst>
              </a:tr>
            </a:tbl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929471" y="4644751"/>
            <a:ext cx="5732585" cy="1600438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Low Prevalence Country (0.22%); concentrated epidemic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3</a:t>
            </a:r>
            <a:r>
              <a:rPr lang="en-US" sz="2000" baseline="300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rd</a:t>
            </a:r>
            <a:r>
              <a:rPr lang="en-US" sz="20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 Largest No. of PLHIV in the world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Female: 42% of PLHIV; Children: 3% of PLHIV</a:t>
            </a:r>
          </a:p>
          <a:p>
            <a:endParaRPr lang="en-IN" dirty="0">
              <a:latin typeface="+mj-lt"/>
              <a:cs typeface="Arial" panose="020B0604020202020204" pitchFamily="34" charset="0"/>
            </a:endParaRPr>
          </a:p>
        </p:txBody>
      </p:sp>
      <p:graphicFrame>
        <p:nvGraphicFramePr>
          <p:cNvPr id="32" name="Chart 31"/>
          <p:cNvGraphicFramePr/>
          <p:nvPr>
            <p:extLst>
              <p:ext uri="{D42A27DB-BD31-4B8C-83A1-F6EECF244321}">
                <p14:modId xmlns:p14="http://schemas.microsoft.com/office/powerpoint/2010/main" val="2010438331"/>
              </p:ext>
            </p:extLst>
          </p:nvPr>
        </p:nvGraphicFramePr>
        <p:xfrm>
          <a:off x="6818811" y="2311535"/>
          <a:ext cx="4803346" cy="39336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7962314" y="6550223"/>
            <a:ext cx="40163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i="1" dirty="0">
                <a:solidFill>
                  <a:prstClr val="black"/>
                </a:solidFill>
                <a:latin typeface="Calibri" pitchFamily="34" charset="0"/>
              </a:rPr>
              <a:t>Source: HIV Sentinel Surveillance 2016-17, NACO</a:t>
            </a: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6818811" y="1842563"/>
            <a:ext cx="515982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i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HIV Prevalence (%) in different population groups</a:t>
            </a:r>
          </a:p>
        </p:txBody>
      </p:sp>
    </p:spTree>
    <p:extLst>
      <p:ext uri="{BB962C8B-B14F-4D97-AF65-F5344CB8AC3E}">
        <p14:creationId xmlns:p14="http://schemas.microsoft.com/office/powerpoint/2010/main" val="18453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D05549-4578-407F-974D-23D88C36A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IN" sz="4000" dirty="0"/>
              <a:t>90-90-90 : Cross Sectional cascade</a:t>
            </a:r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2BD58B33-3853-48B1-AA15-B90B6CA132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6397545"/>
              </p:ext>
            </p:extLst>
          </p:nvPr>
        </p:nvGraphicFramePr>
        <p:xfrm>
          <a:off x="980661" y="1763936"/>
          <a:ext cx="10866782" cy="43850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54198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78ACA-6034-45A8-B9E1-C4FE71452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38" y="390972"/>
            <a:ext cx="11767930" cy="843873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Real Picture - Dynamics impacting Cascade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87D08C-EA16-4007-B92D-120BB3BC5D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060418D-F2E0-4370-8C08-43D2127F88A8}"/>
              </a:ext>
            </a:extLst>
          </p:cNvPr>
          <p:cNvGrpSpPr/>
          <p:nvPr/>
        </p:nvGrpSpPr>
        <p:grpSpPr>
          <a:xfrm>
            <a:off x="-1" y="1367738"/>
            <a:ext cx="12298017" cy="5398822"/>
            <a:chOff x="176981" y="1460091"/>
            <a:chExt cx="7283184" cy="5041631"/>
          </a:xfrm>
        </p:grpSpPr>
        <p:pic>
          <p:nvPicPr>
            <p:cNvPr id="26" name="Picture 3" descr="C:\Users\sgarg\Downloads\drawing.png">
              <a:extLst>
                <a:ext uri="{FF2B5EF4-FFF2-40B4-BE49-F238E27FC236}">
                  <a16:creationId xmlns:a16="http://schemas.microsoft.com/office/drawing/2014/main" id="{CE26EEB0-DB99-48F3-939C-0D618C150C05}"/>
                </a:ext>
              </a:extLst>
            </p:cNvPr>
            <p:cNvPicPr>
              <a:picLocks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1" t="2224" r="3172" b="4669"/>
            <a:stretch/>
          </p:blipFill>
          <p:spPr bwMode="auto">
            <a:xfrm>
              <a:off x="176981" y="1460091"/>
              <a:ext cx="7283184" cy="50416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Rounded Rectangle 23">
              <a:extLst>
                <a:ext uri="{FF2B5EF4-FFF2-40B4-BE49-F238E27FC236}">
                  <a16:creationId xmlns:a16="http://schemas.microsoft.com/office/drawing/2014/main" id="{595E90C3-63E7-486F-B1A1-481ADFCE95EB}"/>
                </a:ext>
              </a:extLst>
            </p:cNvPr>
            <p:cNvSpPr/>
            <p:nvPr/>
          </p:nvSpPr>
          <p:spPr>
            <a:xfrm>
              <a:off x="969913" y="2353486"/>
              <a:ext cx="711326" cy="299052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b="1" dirty="0">
                  <a:solidFill>
                    <a:schemeClr val="tx1"/>
                  </a:solidFill>
                </a:rPr>
                <a:t>HCTS</a:t>
              </a:r>
            </a:p>
          </p:txBody>
        </p:sp>
        <p:sp>
          <p:nvSpPr>
            <p:cNvPr id="28" name="Rounded Rectangle 24">
              <a:extLst>
                <a:ext uri="{FF2B5EF4-FFF2-40B4-BE49-F238E27FC236}">
                  <a16:creationId xmlns:a16="http://schemas.microsoft.com/office/drawing/2014/main" id="{52A51346-75BD-474B-8962-AA61DCF574D5}"/>
                </a:ext>
              </a:extLst>
            </p:cNvPr>
            <p:cNvSpPr/>
            <p:nvPr/>
          </p:nvSpPr>
          <p:spPr>
            <a:xfrm>
              <a:off x="3428411" y="2345239"/>
              <a:ext cx="1034444" cy="299051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tIns="10800" rIns="18000" bIns="10800" rtlCol="0" anchor="ctr"/>
            <a:lstStyle/>
            <a:p>
              <a:pPr algn="ctr"/>
              <a:r>
                <a:rPr lang="en-IN" sz="1400" b="1" dirty="0">
                  <a:solidFill>
                    <a:schemeClr val="tx1"/>
                  </a:solidFill>
                </a:rPr>
                <a:t>ART Initiation</a:t>
              </a:r>
            </a:p>
          </p:txBody>
        </p:sp>
        <p:sp>
          <p:nvSpPr>
            <p:cNvPr id="29" name="Rounded Rectangle 25">
              <a:extLst>
                <a:ext uri="{FF2B5EF4-FFF2-40B4-BE49-F238E27FC236}">
                  <a16:creationId xmlns:a16="http://schemas.microsoft.com/office/drawing/2014/main" id="{CD7CCED8-94C3-47BC-9FBE-3CC921A6DC88}"/>
                </a:ext>
              </a:extLst>
            </p:cNvPr>
            <p:cNvSpPr/>
            <p:nvPr/>
          </p:nvSpPr>
          <p:spPr>
            <a:xfrm>
              <a:off x="4344118" y="3874745"/>
              <a:ext cx="2664000" cy="24757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tIns="10800" rIns="18000" bIns="10800" rtlCol="0" anchor="ctr"/>
            <a:lstStyle/>
            <a:p>
              <a:pPr algn="ctr"/>
              <a:r>
                <a:rPr lang="en-IN" sz="1400" b="1" dirty="0">
                  <a:solidFill>
                    <a:schemeClr val="tx1"/>
                  </a:solidFill>
                </a:rPr>
                <a:t>Second 9 (81% of total estimated)</a:t>
              </a:r>
            </a:p>
          </p:txBody>
        </p:sp>
        <p:sp>
          <p:nvSpPr>
            <p:cNvPr id="30" name="Rounded Rectangle 26">
              <a:extLst>
                <a:ext uri="{FF2B5EF4-FFF2-40B4-BE49-F238E27FC236}">
                  <a16:creationId xmlns:a16="http://schemas.microsoft.com/office/drawing/2014/main" id="{8950105C-41A2-4FE6-9318-BD2867B8D36D}"/>
                </a:ext>
              </a:extLst>
            </p:cNvPr>
            <p:cNvSpPr/>
            <p:nvPr/>
          </p:nvSpPr>
          <p:spPr>
            <a:xfrm>
              <a:off x="6624811" y="5769288"/>
              <a:ext cx="743800" cy="25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tIns="10800" rIns="18000" bIns="10800" rtlCol="0" anchor="ctr"/>
            <a:lstStyle/>
            <a:p>
              <a:pPr algn="ctr"/>
              <a:r>
                <a:rPr lang="en-IN" sz="1400" b="1" dirty="0">
                  <a:solidFill>
                    <a:schemeClr val="tx1"/>
                  </a:solidFill>
                </a:rPr>
                <a:t>Deaths</a:t>
              </a:r>
            </a:p>
          </p:txBody>
        </p:sp>
        <p:sp>
          <p:nvSpPr>
            <p:cNvPr id="31" name="Rounded Rectangle 27">
              <a:extLst>
                <a:ext uri="{FF2B5EF4-FFF2-40B4-BE49-F238E27FC236}">
                  <a16:creationId xmlns:a16="http://schemas.microsoft.com/office/drawing/2014/main" id="{E23969E5-D94A-43CD-B16E-3721D31B06AF}"/>
                </a:ext>
              </a:extLst>
            </p:cNvPr>
            <p:cNvSpPr/>
            <p:nvPr/>
          </p:nvSpPr>
          <p:spPr>
            <a:xfrm>
              <a:off x="3611302" y="5809640"/>
              <a:ext cx="743800" cy="25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tIns="10800" rIns="18000" bIns="10800" rtlCol="0" anchor="ctr"/>
            <a:lstStyle/>
            <a:p>
              <a:pPr algn="ctr"/>
              <a:r>
                <a:rPr lang="en-IN" sz="1400" b="1" dirty="0">
                  <a:solidFill>
                    <a:schemeClr val="tx1"/>
                  </a:solidFill>
                </a:rPr>
                <a:t>ART LFU</a:t>
              </a:r>
            </a:p>
          </p:txBody>
        </p:sp>
        <p:sp>
          <p:nvSpPr>
            <p:cNvPr id="32" name="Rounded Rectangle 28">
              <a:extLst>
                <a:ext uri="{FF2B5EF4-FFF2-40B4-BE49-F238E27FC236}">
                  <a16:creationId xmlns:a16="http://schemas.microsoft.com/office/drawing/2014/main" id="{62ED517E-69FF-4710-AA1C-5EF59EF83A90}"/>
                </a:ext>
              </a:extLst>
            </p:cNvPr>
            <p:cNvSpPr/>
            <p:nvPr/>
          </p:nvSpPr>
          <p:spPr>
            <a:xfrm>
              <a:off x="2371691" y="3789176"/>
              <a:ext cx="288000" cy="1224000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18000" tIns="10800" rIns="18000" bIns="10800" rtlCol="0" anchor="ctr"/>
            <a:lstStyle/>
            <a:p>
              <a:pPr algn="ctr"/>
              <a:r>
                <a:rPr lang="en-IN" sz="1400" b="1" dirty="0">
                  <a:solidFill>
                    <a:schemeClr val="tx1"/>
                  </a:solidFill>
                </a:rPr>
                <a:t>LFU Tracking</a:t>
              </a:r>
            </a:p>
          </p:txBody>
        </p:sp>
        <p:sp>
          <p:nvSpPr>
            <p:cNvPr id="35" name="Rounded Rectangle 31">
              <a:extLst>
                <a:ext uri="{FF2B5EF4-FFF2-40B4-BE49-F238E27FC236}">
                  <a16:creationId xmlns:a16="http://schemas.microsoft.com/office/drawing/2014/main" id="{A0179604-16C1-4FC5-B595-8B1726BA7CEA}"/>
                </a:ext>
              </a:extLst>
            </p:cNvPr>
            <p:cNvSpPr/>
            <p:nvPr/>
          </p:nvSpPr>
          <p:spPr>
            <a:xfrm>
              <a:off x="2622762" y="1652037"/>
              <a:ext cx="720000" cy="2520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25200" rIns="36000" bIns="25200" rtlCol="0" anchor="ctr"/>
            <a:lstStyle/>
            <a:p>
              <a:pPr algn="ctr"/>
              <a:r>
                <a:rPr lang="en-IN" sz="1400" b="1" dirty="0">
                  <a:solidFill>
                    <a:schemeClr val="tx1"/>
                  </a:solidFill>
                </a:rPr>
                <a:t>Pre-ART</a:t>
              </a:r>
            </a:p>
          </p:txBody>
        </p:sp>
        <p:sp>
          <p:nvSpPr>
            <p:cNvPr id="36" name="Rounded Rectangle 32">
              <a:extLst>
                <a:ext uri="{FF2B5EF4-FFF2-40B4-BE49-F238E27FC236}">
                  <a16:creationId xmlns:a16="http://schemas.microsoft.com/office/drawing/2014/main" id="{A2A67F1E-6C5A-48DD-86F4-71CEA30A9C3A}"/>
                </a:ext>
              </a:extLst>
            </p:cNvPr>
            <p:cNvSpPr/>
            <p:nvPr/>
          </p:nvSpPr>
          <p:spPr>
            <a:xfrm rot="16200000">
              <a:off x="847784" y="3892328"/>
              <a:ext cx="1152128" cy="297503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tIns="10800" rIns="18000" bIns="10800" rtlCol="0" anchor="ctr"/>
            <a:lstStyle/>
            <a:p>
              <a:pPr algn="ctr"/>
              <a:r>
                <a:rPr lang="en-IN" sz="1400" b="1" dirty="0">
                  <a:solidFill>
                    <a:schemeClr val="tx1"/>
                  </a:solidFill>
                </a:rPr>
                <a:t>Linkage loss</a:t>
              </a:r>
            </a:p>
          </p:txBody>
        </p:sp>
        <p:sp>
          <p:nvSpPr>
            <p:cNvPr id="37" name="Rounded Rectangle 33">
              <a:extLst>
                <a:ext uri="{FF2B5EF4-FFF2-40B4-BE49-F238E27FC236}">
                  <a16:creationId xmlns:a16="http://schemas.microsoft.com/office/drawing/2014/main" id="{424F6C67-1110-419B-9240-7F9129D12713}"/>
                </a:ext>
              </a:extLst>
            </p:cNvPr>
            <p:cNvSpPr/>
            <p:nvPr/>
          </p:nvSpPr>
          <p:spPr>
            <a:xfrm>
              <a:off x="4601927" y="4521542"/>
              <a:ext cx="2148381" cy="2520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tIns="10800" rIns="18000" bIns="10800" rtlCol="0" anchor="ctr"/>
            <a:lstStyle/>
            <a:p>
              <a:pPr algn="ctr"/>
              <a:r>
                <a:rPr lang="en-IN" sz="1400" b="1" dirty="0">
                  <a:solidFill>
                    <a:schemeClr val="tx1"/>
                  </a:solidFill>
                </a:rPr>
                <a:t>Current Second 90 (58%)</a:t>
              </a:r>
            </a:p>
          </p:txBody>
        </p:sp>
        <p:sp>
          <p:nvSpPr>
            <p:cNvPr id="38" name="Rounded Rectangle 34">
              <a:extLst>
                <a:ext uri="{FF2B5EF4-FFF2-40B4-BE49-F238E27FC236}">
                  <a16:creationId xmlns:a16="http://schemas.microsoft.com/office/drawing/2014/main" id="{E4B62EA7-1C52-4DCE-B7BF-4AF67DE9E731}"/>
                </a:ext>
              </a:extLst>
            </p:cNvPr>
            <p:cNvSpPr/>
            <p:nvPr/>
          </p:nvSpPr>
          <p:spPr>
            <a:xfrm>
              <a:off x="3458781" y="3559044"/>
              <a:ext cx="152521" cy="1408569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18000" tIns="10800" rIns="18000" bIns="10800" rtlCol="0" anchor="ctr"/>
            <a:lstStyle/>
            <a:p>
              <a:pPr algn="ctr"/>
              <a:r>
                <a:rPr lang="en-IN" sz="1200" b="1" dirty="0">
                  <a:solidFill>
                    <a:schemeClr val="tx1"/>
                  </a:solidFill>
                </a:rPr>
                <a:t>Pre-ART Defaulter</a:t>
              </a:r>
            </a:p>
          </p:txBody>
        </p:sp>
        <p:sp>
          <p:nvSpPr>
            <p:cNvPr id="39" name="Rounded Rectangle 35">
              <a:extLst>
                <a:ext uri="{FF2B5EF4-FFF2-40B4-BE49-F238E27FC236}">
                  <a16:creationId xmlns:a16="http://schemas.microsoft.com/office/drawing/2014/main" id="{1EAF99C6-5BC5-4EE7-A2A3-7089738DD079}"/>
                </a:ext>
              </a:extLst>
            </p:cNvPr>
            <p:cNvSpPr/>
            <p:nvPr/>
          </p:nvSpPr>
          <p:spPr>
            <a:xfrm>
              <a:off x="534846" y="5809640"/>
              <a:ext cx="873876" cy="25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tIns="10800" rIns="18000" bIns="10800" rtlCol="0" anchor="ctr"/>
            <a:lstStyle/>
            <a:p>
              <a:pPr algn="ctr"/>
              <a:r>
                <a:rPr lang="en-IN" sz="1400" b="1" dirty="0">
                  <a:solidFill>
                    <a:schemeClr val="tx1"/>
                  </a:solidFill>
                </a:rPr>
                <a:t>LFU Pool</a:t>
              </a:r>
            </a:p>
          </p:txBody>
        </p:sp>
      </p:grpSp>
      <p:sp>
        <p:nvSpPr>
          <p:cNvPr id="40" name="Rounded Rectangle 23">
            <a:extLst>
              <a:ext uri="{FF2B5EF4-FFF2-40B4-BE49-F238E27FC236}">
                <a16:creationId xmlns:a16="http://schemas.microsoft.com/office/drawing/2014/main" id="{C6257075-2D05-4603-9ABB-63B94053E125}"/>
              </a:ext>
            </a:extLst>
          </p:cNvPr>
          <p:cNvSpPr/>
          <p:nvPr/>
        </p:nvSpPr>
        <p:spPr>
          <a:xfrm>
            <a:off x="4022034" y="2310360"/>
            <a:ext cx="1352431" cy="34695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>
                <a:solidFill>
                  <a:schemeClr val="tx1"/>
                </a:solidFill>
              </a:rPr>
              <a:t>ARTC</a:t>
            </a:r>
          </a:p>
        </p:txBody>
      </p:sp>
      <p:sp>
        <p:nvSpPr>
          <p:cNvPr id="41" name="Rounded Rectangle 23">
            <a:extLst>
              <a:ext uri="{FF2B5EF4-FFF2-40B4-BE49-F238E27FC236}">
                <a16:creationId xmlns:a16="http://schemas.microsoft.com/office/drawing/2014/main" id="{D849A181-DBF7-4EEF-9E13-8E7AD9A1D3EB}"/>
              </a:ext>
            </a:extLst>
          </p:cNvPr>
          <p:cNvSpPr/>
          <p:nvPr/>
        </p:nvSpPr>
        <p:spPr>
          <a:xfrm>
            <a:off x="70338" y="2233258"/>
            <a:ext cx="1257025" cy="562951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>
                <a:solidFill>
                  <a:schemeClr val="tx1"/>
                </a:solidFill>
              </a:rPr>
              <a:t>Screening</a:t>
            </a:r>
          </a:p>
        </p:txBody>
      </p:sp>
    </p:spTree>
    <p:extLst>
      <p:ext uri="{BB962C8B-B14F-4D97-AF65-F5344CB8AC3E}">
        <p14:creationId xmlns:p14="http://schemas.microsoft.com/office/powerpoint/2010/main" val="18525055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F90BB-E416-49A2-A7E1-DB0CB7BCB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190505"/>
          </a:xfrm>
        </p:spPr>
        <p:txBody>
          <a:bodyPr/>
          <a:lstStyle/>
          <a:p>
            <a:pPr algn="ctr"/>
            <a:r>
              <a:rPr lang="en-US" dirty="0"/>
              <a:t>Big Challenge at Every Stage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7EE21F1-27A4-4941-A7C0-B9098C694E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261"/>
          <a:stretch/>
        </p:blipFill>
        <p:spPr>
          <a:xfrm>
            <a:off x="1097280" y="1737360"/>
            <a:ext cx="10058400" cy="4581457"/>
          </a:xfrm>
        </p:spPr>
      </p:pic>
    </p:spTree>
    <p:extLst>
      <p:ext uri="{BB962C8B-B14F-4D97-AF65-F5344CB8AC3E}">
        <p14:creationId xmlns:p14="http://schemas.microsoft.com/office/powerpoint/2010/main" val="20582324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E591FA-FE7A-48BB-8DA7-D9D448106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90-90-90 : Cross Sectional cascade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4944A4-EF6D-400B-ADB5-F10AB0C851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396040"/>
          </a:xfrm>
        </p:spPr>
        <p:txBody>
          <a:bodyPr>
            <a:normAutofit/>
          </a:bodyPr>
          <a:lstStyle/>
          <a:p>
            <a:r>
              <a:rPr lang="en-IN" sz="2400" dirty="0"/>
              <a:t>Cross-sectional representation of the progress on 90-90-90 at a particular point of time; </a:t>
            </a:r>
          </a:p>
          <a:p>
            <a:r>
              <a:rPr lang="en-IN" sz="2400" dirty="0"/>
              <a:t>Provides the big picture for monitoring the progress by the programme managers/policy makers in a snap-shot</a:t>
            </a:r>
          </a:p>
          <a:p>
            <a:r>
              <a:rPr lang="en-IN" sz="2400" dirty="0"/>
              <a:t>However</a:t>
            </a:r>
          </a:p>
          <a:p>
            <a:pPr lvl="1"/>
            <a:r>
              <a:rPr lang="en-IN" sz="2400" dirty="0"/>
              <a:t>Less sensitive to reflect the impact of programmatic changes on a real time basis</a:t>
            </a:r>
          </a:p>
          <a:p>
            <a:pPr lvl="1"/>
            <a:r>
              <a:rPr lang="en-IN" sz="2400" dirty="0"/>
              <a:t>Reflect the care continuum as a unidirectional; does not reflect dynamicity Detection </a:t>
            </a:r>
            <a:r>
              <a:rPr lang="en-IN" sz="2400" dirty="0">
                <a:sym typeface="Wingdings" panose="05000000000000000000" pitchFamily="2" charset="2"/>
              </a:rPr>
              <a:t> L</a:t>
            </a:r>
            <a:r>
              <a:rPr lang="en-IN" sz="2400" dirty="0"/>
              <a:t>inkage </a:t>
            </a:r>
            <a:r>
              <a:rPr lang="en-IN" sz="2400" dirty="0">
                <a:sym typeface="Wingdings" panose="05000000000000000000" pitchFamily="2" charset="2"/>
              </a:rPr>
              <a:t> Initiation Retention  Suppression</a:t>
            </a:r>
            <a:endParaRPr lang="en-IN" sz="2400" dirty="0"/>
          </a:p>
          <a:p>
            <a:pPr lvl="1"/>
            <a:r>
              <a:rPr lang="en-IN" sz="2400" dirty="0"/>
              <a:t>Doesn't provide feedback on client specific care continuum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724408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17"/>
          <p:cNvSpPr>
            <a:spLocks noGrp="1" noChangeArrowheads="1"/>
          </p:cNvSpPr>
          <p:nvPr>
            <p:ph type="title"/>
          </p:nvPr>
        </p:nvSpPr>
        <p:spPr>
          <a:xfrm>
            <a:off x="1102658" y="342518"/>
            <a:ext cx="10135185" cy="1325563"/>
          </a:xfrm>
        </p:spPr>
        <p:txBody>
          <a:bodyPr>
            <a:noAutofit/>
          </a:bodyPr>
          <a:lstStyle/>
          <a:p>
            <a:r>
              <a:rPr lang="en-IN" sz="4400" dirty="0">
                <a:solidFill>
                  <a:schemeClr val="tx1"/>
                </a:solidFill>
              </a:rPr>
              <a:t>Moving Forward</a:t>
            </a:r>
            <a:endParaRPr lang="en-US" altLang="en-US" sz="4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73B657-09D9-4BB8-8D60-9BB2A3EAB53C}"/>
              </a:ext>
            </a:extLst>
          </p:cNvPr>
          <p:cNvSpPr txBox="1"/>
          <p:nvPr/>
        </p:nvSpPr>
        <p:spPr>
          <a:xfrm>
            <a:off x="533399" y="2528047"/>
            <a:ext cx="110848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200" dirty="0"/>
              <a:t>Complementing Cross-Sectional Cascade with client centric longitudinal cascade using programme data</a:t>
            </a:r>
          </a:p>
        </p:txBody>
      </p:sp>
    </p:spTree>
    <p:extLst>
      <p:ext uri="{BB962C8B-B14F-4D97-AF65-F5344CB8AC3E}">
        <p14:creationId xmlns:p14="http://schemas.microsoft.com/office/powerpoint/2010/main" val="40821584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17"/>
          <p:cNvSpPr>
            <a:spLocks noGrp="1" noChangeArrowheads="1"/>
          </p:cNvSpPr>
          <p:nvPr>
            <p:ph type="title"/>
          </p:nvPr>
        </p:nvSpPr>
        <p:spPr>
          <a:xfrm>
            <a:off x="634726" y="294571"/>
            <a:ext cx="11134583" cy="917036"/>
          </a:xfrm>
        </p:spPr>
        <p:txBody>
          <a:bodyPr>
            <a:noAutofit/>
          </a:bodyPr>
          <a:lstStyle/>
          <a:p>
            <a:pPr algn="ctr"/>
            <a:r>
              <a:rPr lang="en-IN" sz="3200" dirty="0">
                <a:solidFill>
                  <a:schemeClr val="tx1"/>
                </a:solidFill>
              </a:rPr>
              <a:t>Client Centric Longitudinal Cascade through programme data</a:t>
            </a:r>
            <a:endParaRPr lang="en-US" alt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12">
            <a:extLst>
              <a:ext uri="{FF2B5EF4-FFF2-40B4-BE49-F238E27FC236}">
                <a16:creationId xmlns:a16="http://schemas.microsoft.com/office/drawing/2014/main" id="{301C7D8E-9F22-4332-A19E-6E1FF6F16414}"/>
              </a:ext>
            </a:extLst>
          </p:cNvPr>
          <p:cNvSpPr/>
          <p:nvPr/>
        </p:nvSpPr>
        <p:spPr>
          <a:xfrm>
            <a:off x="528709" y="2869084"/>
            <a:ext cx="4534158" cy="1465684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accent4">
                  <a:lumMod val="75000"/>
                </a:schemeClr>
              </a:solidFill>
            </a:endParaRPr>
          </a:p>
          <a:p>
            <a:pPr algn="just"/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PLHIV-ART Linkage System</a:t>
            </a:r>
            <a:r>
              <a:rPr lang="en-US" sz="2000" dirty="0">
                <a:solidFill>
                  <a:schemeClr val="tx1"/>
                </a:solidFill>
              </a:rPr>
              <a:t>; Individual online tracking of HIV positive pregnant woman and her child up to 18 months.  Now general clients also added</a:t>
            </a:r>
            <a:endParaRPr lang="en-US" sz="2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" name="Rounded Rectangle 14">
            <a:extLst>
              <a:ext uri="{FF2B5EF4-FFF2-40B4-BE49-F238E27FC236}">
                <a16:creationId xmlns:a16="http://schemas.microsoft.com/office/drawing/2014/main" id="{DD05874E-E8BF-4CAB-BB4B-B54A2BDED43A}"/>
              </a:ext>
            </a:extLst>
          </p:cNvPr>
          <p:cNvSpPr/>
          <p:nvPr/>
        </p:nvSpPr>
        <p:spPr>
          <a:xfrm>
            <a:off x="6805100" y="2886968"/>
            <a:ext cx="4858190" cy="14478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Inventory Management System; </a:t>
            </a:r>
            <a:r>
              <a:rPr lang="en-US" sz="2000" dirty="0"/>
              <a:t>Online inventory management system at ART, extended to cover all details of PLHA</a:t>
            </a:r>
          </a:p>
        </p:txBody>
      </p:sp>
      <p:sp>
        <p:nvSpPr>
          <p:cNvPr id="8" name="Rounded Rectangle 16">
            <a:extLst>
              <a:ext uri="{FF2B5EF4-FFF2-40B4-BE49-F238E27FC236}">
                <a16:creationId xmlns:a16="http://schemas.microsoft.com/office/drawing/2014/main" id="{9F6A1CF2-85C5-4386-AA8A-C8A06FA31448}"/>
              </a:ext>
            </a:extLst>
          </p:cNvPr>
          <p:cNvSpPr/>
          <p:nvPr/>
        </p:nvSpPr>
        <p:spPr>
          <a:xfrm>
            <a:off x="526867" y="4620271"/>
            <a:ext cx="4536000" cy="14478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EID</a:t>
            </a:r>
          </a:p>
          <a:p>
            <a:pPr algn="just"/>
            <a:r>
              <a:rPr lang="en-US" sz="2000" dirty="0"/>
              <a:t>System to do the real time tracking of laboratory aspects of babies born to HIV +</a:t>
            </a:r>
            <a:r>
              <a:rPr lang="en-US" sz="2000" dirty="0" err="1"/>
              <a:t>ve</a:t>
            </a:r>
            <a:r>
              <a:rPr lang="en-US" sz="2000" dirty="0"/>
              <a:t> mother</a:t>
            </a:r>
          </a:p>
        </p:txBody>
      </p:sp>
      <p:sp>
        <p:nvSpPr>
          <p:cNvPr id="9" name="Rounded Rectangle 17">
            <a:extLst>
              <a:ext uri="{FF2B5EF4-FFF2-40B4-BE49-F238E27FC236}">
                <a16:creationId xmlns:a16="http://schemas.microsoft.com/office/drawing/2014/main" id="{5847285C-10D9-4612-8F2C-81A428BEF065}"/>
              </a:ext>
            </a:extLst>
          </p:cNvPr>
          <p:cNvSpPr/>
          <p:nvPr/>
        </p:nvSpPr>
        <p:spPr>
          <a:xfrm>
            <a:off x="6939720" y="4620271"/>
            <a:ext cx="4723570" cy="14478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TI Application; </a:t>
            </a:r>
            <a:r>
              <a:rPr lang="en-US" sz="2000" dirty="0"/>
              <a:t>System to track the detailed information of each individual Key populations </a:t>
            </a:r>
          </a:p>
        </p:txBody>
      </p:sp>
      <p:sp>
        <p:nvSpPr>
          <p:cNvPr id="10" name="Rounded Rectangle 3">
            <a:extLst>
              <a:ext uri="{FF2B5EF4-FFF2-40B4-BE49-F238E27FC236}">
                <a16:creationId xmlns:a16="http://schemas.microsoft.com/office/drawing/2014/main" id="{873FEBF6-9C7F-437E-BE76-8D62D721A249}"/>
              </a:ext>
            </a:extLst>
          </p:cNvPr>
          <p:cNvSpPr/>
          <p:nvPr/>
        </p:nvSpPr>
        <p:spPr>
          <a:xfrm>
            <a:off x="528708" y="1354358"/>
            <a:ext cx="11134582" cy="1395681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SIMS</a:t>
            </a:r>
          </a:p>
          <a:p>
            <a:pPr algn="ctr"/>
            <a:r>
              <a:rPr lang="en-US" sz="2000" dirty="0"/>
              <a:t>Backbone of programme monitoring; individual data at facilities and electronic aggregation at higher level</a:t>
            </a:r>
          </a:p>
        </p:txBody>
      </p:sp>
      <p:sp>
        <p:nvSpPr>
          <p:cNvPr id="11" name="Rounded Rectangle 16">
            <a:extLst>
              <a:ext uri="{FF2B5EF4-FFF2-40B4-BE49-F238E27FC236}">
                <a16:creationId xmlns:a16="http://schemas.microsoft.com/office/drawing/2014/main" id="{598ABDC0-DD6A-4B9E-94E8-229491102AE0}"/>
              </a:ext>
            </a:extLst>
          </p:cNvPr>
          <p:cNvSpPr/>
          <p:nvPr/>
        </p:nvSpPr>
        <p:spPr>
          <a:xfrm>
            <a:off x="5062867" y="3753620"/>
            <a:ext cx="1876853" cy="14478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Paper Based Formats / Registers</a:t>
            </a:r>
          </a:p>
        </p:txBody>
      </p:sp>
    </p:spTree>
    <p:extLst>
      <p:ext uri="{BB962C8B-B14F-4D97-AF65-F5344CB8AC3E}">
        <p14:creationId xmlns:p14="http://schemas.microsoft.com/office/powerpoint/2010/main" val="24895022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 descr="C:\Documents and Settings\Administrator\Desktop\NBITS\0066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7903" y="2786113"/>
            <a:ext cx="661500" cy="768711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</p:pic>
      <p:grpSp>
        <p:nvGrpSpPr>
          <p:cNvPr id="35" name="Group 34"/>
          <p:cNvGrpSpPr/>
          <p:nvPr/>
        </p:nvGrpSpPr>
        <p:grpSpPr>
          <a:xfrm>
            <a:off x="1517181" y="2586355"/>
            <a:ext cx="1196987" cy="1166496"/>
            <a:chOff x="304800" y="5115950"/>
            <a:chExt cx="1905000" cy="1665849"/>
          </a:xfrm>
        </p:grpSpPr>
        <p:sp>
          <p:nvSpPr>
            <p:cNvPr id="36" name="Oval 35"/>
            <p:cNvSpPr/>
            <p:nvPr/>
          </p:nvSpPr>
          <p:spPr>
            <a:xfrm>
              <a:off x="304800" y="5115950"/>
              <a:ext cx="1905000" cy="166584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7" name="Picture 5" descr="C:\Documents and Settings\Administrator\Desktop\NBITS\subcentre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10998" y="5401210"/>
              <a:ext cx="836953" cy="8369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8" name="TextBox 37"/>
            <p:cNvSpPr txBox="1">
              <a:spLocks noChangeArrowheads="1"/>
            </p:cNvSpPr>
            <p:nvPr/>
          </p:nvSpPr>
          <p:spPr bwMode="auto">
            <a:xfrm>
              <a:off x="457202" y="6217336"/>
              <a:ext cx="1524001" cy="395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ICTC Center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6925203" y="5098873"/>
            <a:ext cx="1318808" cy="991942"/>
            <a:chOff x="457200" y="4686954"/>
            <a:chExt cx="1820316" cy="1232103"/>
          </a:xfrm>
          <a:noFill/>
        </p:grpSpPr>
        <p:sp>
          <p:nvSpPr>
            <p:cNvPr id="42" name="Rectangle: Rounded Corners 37892"/>
            <p:cNvSpPr/>
            <p:nvPr/>
          </p:nvSpPr>
          <p:spPr>
            <a:xfrm>
              <a:off x="457200" y="4686954"/>
              <a:ext cx="1652588" cy="1183810"/>
            </a:xfrm>
            <a:prstGeom prst="roundRect">
              <a:avLst/>
            </a:prstGeom>
            <a:grp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 w="10160">
                  <a:solidFill>
                    <a:srgbClr val="4BACC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3" name="Picture 4" descr="MCj04316270000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24916" y="4740890"/>
              <a:ext cx="1752600" cy="896938"/>
            </a:xfrm>
            <a:prstGeom prst="rect">
              <a:avLst/>
            </a:prstGeom>
            <a:grpFill/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44" name="TextBox 43"/>
            <p:cNvSpPr txBox="1">
              <a:spLocks noChangeArrowheads="1"/>
            </p:cNvSpPr>
            <p:nvPr/>
          </p:nvSpPr>
          <p:spPr bwMode="auto">
            <a:xfrm>
              <a:off x="648598" y="5594108"/>
              <a:ext cx="1461191" cy="32494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ART Center</a:t>
              </a:r>
            </a:p>
          </p:txBody>
        </p:sp>
      </p:grpSp>
      <p:sp>
        <p:nvSpPr>
          <p:cNvPr id="98" name="Oval 97"/>
          <p:cNvSpPr/>
          <p:nvPr/>
        </p:nvSpPr>
        <p:spPr>
          <a:xfrm>
            <a:off x="1702695" y="1682664"/>
            <a:ext cx="431732" cy="356241"/>
          </a:xfrm>
          <a:prstGeom prst="ellipse">
            <a:avLst/>
          </a:prstGeom>
          <a:solidFill>
            <a:srgbClr val="F9377C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99" name="Oval 98"/>
          <p:cNvSpPr/>
          <p:nvPr/>
        </p:nvSpPr>
        <p:spPr>
          <a:xfrm>
            <a:off x="3902354" y="1255353"/>
            <a:ext cx="423817" cy="365469"/>
          </a:xfrm>
          <a:prstGeom prst="ellipse">
            <a:avLst/>
          </a:prstGeom>
          <a:solidFill>
            <a:srgbClr val="F9377C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100" name="Oval 99"/>
          <p:cNvSpPr/>
          <p:nvPr/>
        </p:nvSpPr>
        <p:spPr>
          <a:xfrm>
            <a:off x="6339267" y="1864988"/>
            <a:ext cx="382540" cy="359883"/>
          </a:xfrm>
          <a:prstGeom prst="ellipse">
            <a:avLst/>
          </a:prstGeom>
          <a:solidFill>
            <a:srgbClr val="F9377C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 rotWithShape="1">
          <a:blip r:embed="rId6" cstate="print"/>
          <a:srcRect l="4148" t="7385" r="4590" b="54541"/>
          <a:stretch/>
        </p:blipFill>
        <p:spPr>
          <a:xfrm>
            <a:off x="20045" y="2070626"/>
            <a:ext cx="703883" cy="593005"/>
          </a:xfrm>
          <a:prstGeom prst="rect">
            <a:avLst/>
          </a:prstGeom>
        </p:spPr>
      </p:pic>
      <p:sp>
        <p:nvSpPr>
          <p:cNvPr id="59" name="TextBox 58"/>
          <p:cNvSpPr txBox="1">
            <a:spLocks noChangeArrowheads="1"/>
          </p:cNvSpPr>
          <p:nvPr/>
        </p:nvSpPr>
        <p:spPr bwMode="auto">
          <a:xfrm>
            <a:off x="3109151" y="1787480"/>
            <a:ext cx="2148212" cy="646331"/>
          </a:xfrm>
          <a:prstGeom prst="rect">
            <a:avLst/>
          </a:prstGeom>
          <a:solidFill>
            <a:srgbClr val="7BB59E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If  HIV + then  register in PALS using Unique PID  and referred to ART</a:t>
            </a:r>
          </a:p>
        </p:txBody>
      </p:sp>
      <p:pic>
        <p:nvPicPr>
          <p:cNvPr id="71" name="Picture 7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-49145" y="3662014"/>
            <a:ext cx="756273" cy="729625"/>
          </a:xfrm>
          <a:prstGeom prst="rect">
            <a:avLst/>
          </a:prstGeom>
        </p:spPr>
      </p:pic>
      <p:sp>
        <p:nvSpPr>
          <p:cNvPr id="73" name="TextBox 72"/>
          <p:cNvSpPr txBox="1">
            <a:spLocks noChangeArrowheads="1"/>
          </p:cNvSpPr>
          <p:nvPr/>
        </p:nvSpPr>
        <p:spPr bwMode="auto">
          <a:xfrm>
            <a:off x="561556" y="997154"/>
            <a:ext cx="2711397" cy="646331"/>
          </a:xfrm>
          <a:prstGeom prst="rect">
            <a:avLst/>
          </a:prstGeom>
          <a:solidFill>
            <a:srgbClr val="7BB59E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General Individuals and Pregnant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women / Orphans visits to  ICTC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centers for HIV testing</a:t>
            </a:r>
          </a:p>
        </p:txBody>
      </p:sp>
      <p:sp>
        <p:nvSpPr>
          <p:cNvPr id="88" name="TextBox 87"/>
          <p:cNvSpPr txBox="1">
            <a:spLocks noChangeArrowheads="1"/>
          </p:cNvSpPr>
          <p:nvPr/>
        </p:nvSpPr>
        <p:spPr bwMode="auto">
          <a:xfrm rot="18870995" flipH="1">
            <a:off x="2005851" y="4752991"/>
            <a:ext cx="13058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If found +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register as GC</a:t>
            </a:r>
          </a:p>
        </p:txBody>
      </p:sp>
      <p:sp>
        <p:nvSpPr>
          <p:cNvPr id="89" name="Oval 88"/>
          <p:cNvSpPr/>
          <p:nvPr/>
        </p:nvSpPr>
        <p:spPr>
          <a:xfrm flipH="1">
            <a:off x="1832656" y="4218519"/>
            <a:ext cx="526053" cy="359972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</a:t>
            </a:r>
          </a:p>
        </p:txBody>
      </p:sp>
      <p:sp>
        <p:nvSpPr>
          <p:cNvPr id="91" name="TextBox 90"/>
          <p:cNvSpPr txBox="1">
            <a:spLocks noChangeArrowheads="1"/>
          </p:cNvSpPr>
          <p:nvPr/>
        </p:nvSpPr>
        <p:spPr bwMode="auto">
          <a:xfrm>
            <a:off x="2593455" y="6069481"/>
            <a:ext cx="141143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If discordant Conduct follow-up HIV tests </a:t>
            </a:r>
          </a:p>
        </p:txBody>
      </p:sp>
      <p:pic>
        <p:nvPicPr>
          <p:cNvPr id="93" name="Picture 92"/>
          <p:cNvPicPr>
            <a:picLocks noChangeAspect="1"/>
          </p:cNvPicPr>
          <p:nvPr/>
        </p:nvPicPr>
        <p:blipFill rotWithShape="1">
          <a:blip r:embed="rId8" cstate="print"/>
          <a:srcRect l="4148" t="7385" r="4590" b="54541"/>
          <a:stretch/>
        </p:blipFill>
        <p:spPr>
          <a:xfrm>
            <a:off x="1498493" y="5900736"/>
            <a:ext cx="837955" cy="52452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4" name="Oval 93"/>
          <p:cNvSpPr/>
          <p:nvPr/>
        </p:nvSpPr>
        <p:spPr>
          <a:xfrm>
            <a:off x="3170545" y="5458131"/>
            <a:ext cx="415531" cy="302003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</a:t>
            </a:r>
          </a:p>
        </p:txBody>
      </p:sp>
      <p:grpSp>
        <p:nvGrpSpPr>
          <p:cNvPr id="108" name="Group 107"/>
          <p:cNvGrpSpPr/>
          <p:nvPr/>
        </p:nvGrpSpPr>
        <p:grpSpPr>
          <a:xfrm>
            <a:off x="5743556" y="3991839"/>
            <a:ext cx="691821" cy="623983"/>
            <a:chOff x="4822606" y="3861215"/>
            <a:chExt cx="1669941" cy="754536"/>
          </a:xfrm>
          <a:noFill/>
        </p:grpSpPr>
        <p:sp>
          <p:nvSpPr>
            <p:cNvPr id="109" name="Striped Right Arrow 108"/>
            <p:cNvSpPr/>
            <p:nvPr/>
          </p:nvSpPr>
          <p:spPr>
            <a:xfrm rot="2103927">
              <a:off x="4964852" y="3861215"/>
              <a:ext cx="1527695" cy="559558"/>
            </a:xfrm>
            <a:prstGeom prst="stripedRight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" name="Striped Right Arrow 109"/>
            <p:cNvSpPr/>
            <p:nvPr/>
          </p:nvSpPr>
          <p:spPr>
            <a:xfrm rot="2103927">
              <a:off x="4822606" y="4056193"/>
              <a:ext cx="1527695" cy="559558"/>
            </a:xfrm>
            <a:prstGeom prst="stripedRight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5069412" y="3614582"/>
            <a:ext cx="691821" cy="623983"/>
            <a:chOff x="4822606" y="3861215"/>
            <a:chExt cx="1669941" cy="754536"/>
          </a:xfrm>
          <a:noFill/>
        </p:grpSpPr>
        <p:sp>
          <p:nvSpPr>
            <p:cNvPr id="112" name="Striped Right Arrow 111"/>
            <p:cNvSpPr/>
            <p:nvPr/>
          </p:nvSpPr>
          <p:spPr>
            <a:xfrm rot="2103927">
              <a:off x="4964852" y="3861215"/>
              <a:ext cx="1527695" cy="559558"/>
            </a:xfrm>
            <a:prstGeom prst="stripedRight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" name="Striped Right Arrow 112"/>
            <p:cNvSpPr/>
            <p:nvPr/>
          </p:nvSpPr>
          <p:spPr>
            <a:xfrm rot="2103927">
              <a:off x="4822606" y="4056193"/>
              <a:ext cx="1527695" cy="559558"/>
            </a:xfrm>
            <a:prstGeom prst="stripedRight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6372052" y="4349436"/>
            <a:ext cx="691821" cy="623983"/>
            <a:chOff x="4822606" y="3861215"/>
            <a:chExt cx="1669941" cy="754536"/>
          </a:xfrm>
          <a:noFill/>
        </p:grpSpPr>
        <p:sp>
          <p:nvSpPr>
            <p:cNvPr id="115" name="Striped Right Arrow 114"/>
            <p:cNvSpPr/>
            <p:nvPr/>
          </p:nvSpPr>
          <p:spPr>
            <a:xfrm rot="2103927">
              <a:off x="4964852" y="3861215"/>
              <a:ext cx="1527695" cy="559558"/>
            </a:xfrm>
            <a:prstGeom prst="stripedRight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6" name="Striped Right Arrow 115"/>
            <p:cNvSpPr/>
            <p:nvPr/>
          </p:nvSpPr>
          <p:spPr>
            <a:xfrm rot="2103927">
              <a:off x="4822606" y="4056193"/>
              <a:ext cx="1527695" cy="559558"/>
            </a:xfrm>
            <a:prstGeom prst="stripedRight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1991" name="TextBox 41990"/>
          <p:cNvSpPr txBox="1"/>
          <p:nvPr/>
        </p:nvSpPr>
        <p:spPr>
          <a:xfrm rot="1945346">
            <a:off x="4606431" y="4522488"/>
            <a:ext cx="24404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Referral to ART center for treatment</a:t>
            </a:r>
          </a:p>
        </p:txBody>
      </p:sp>
      <p:sp>
        <p:nvSpPr>
          <p:cNvPr id="41992" name="Striped Right Arrow 41991"/>
          <p:cNvSpPr/>
          <p:nvPr/>
        </p:nvSpPr>
        <p:spPr>
          <a:xfrm rot="18865935">
            <a:off x="2064158" y="4792335"/>
            <a:ext cx="437069" cy="301504"/>
          </a:xfrm>
          <a:prstGeom prst="striped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2" name="Striped Right Arrow 121"/>
          <p:cNvSpPr/>
          <p:nvPr/>
        </p:nvSpPr>
        <p:spPr>
          <a:xfrm rot="18694116">
            <a:off x="1691052" y="5206443"/>
            <a:ext cx="437069" cy="301504"/>
          </a:xfrm>
          <a:prstGeom prst="striped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1" name="Group 80"/>
          <p:cNvGrpSpPr/>
          <p:nvPr/>
        </p:nvGrpSpPr>
        <p:grpSpPr>
          <a:xfrm flipH="1" flipV="1">
            <a:off x="4100730" y="4045136"/>
            <a:ext cx="868807" cy="2424623"/>
            <a:chOff x="3180409" y="2525490"/>
            <a:chExt cx="597739" cy="2093935"/>
          </a:xfrm>
        </p:grpSpPr>
        <p:sp>
          <p:nvSpPr>
            <p:cNvPr id="82" name="Oval 81"/>
            <p:cNvSpPr/>
            <p:nvPr/>
          </p:nvSpPr>
          <p:spPr>
            <a:xfrm flipV="1">
              <a:off x="3285838" y="4293498"/>
              <a:ext cx="284347" cy="325927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7</a:t>
              </a:r>
            </a:p>
          </p:txBody>
        </p:sp>
        <p:pic>
          <p:nvPicPr>
            <p:cNvPr id="84" name="Picture 83"/>
            <p:cNvPicPr>
              <a:picLocks noChangeAspect="1"/>
            </p:cNvPicPr>
            <p:nvPr/>
          </p:nvPicPr>
          <p:blipFill rotWithShape="1">
            <a:blip r:embed="rId9" cstate="print"/>
            <a:srcRect l="4148" t="7385" r="4590" b="54541"/>
            <a:stretch/>
          </p:blipFill>
          <p:spPr>
            <a:xfrm flipV="1">
              <a:off x="3180409" y="2525490"/>
              <a:ext cx="597739" cy="629282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85" name="TextBox 84"/>
            <p:cNvSpPr txBox="1">
              <a:spLocks noChangeArrowheads="1"/>
            </p:cNvSpPr>
            <p:nvPr/>
          </p:nvSpPr>
          <p:spPr bwMode="auto">
            <a:xfrm rot="5400000">
              <a:off x="2801449" y="3607522"/>
              <a:ext cx="1103065" cy="317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Spouse/Partner HIV test</a:t>
              </a:r>
            </a:p>
          </p:txBody>
        </p:sp>
      </p:grpSp>
      <p:sp>
        <p:nvSpPr>
          <p:cNvPr id="41989" name="Bent Arrow 41988"/>
          <p:cNvSpPr/>
          <p:nvPr/>
        </p:nvSpPr>
        <p:spPr>
          <a:xfrm flipH="1" flipV="1">
            <a:off x="2497588" y="5311552"/>
            <a:ext cx="1686469" cy="774223"/>
          </a:xfrm>
          <a:prstGeom prst="bentArrow">
            <a:avLst>
              <a:gd name="adj1" fmla="val 15909"/>
              <a:gd name="adj2" fmla="val 25000"/>
              <a:gd name="adj3" fmla="val 25000"/>
              <a:gd name="adj4" fmla="val 4375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4" name="Striped Right Arrow 123"/>
          <p:cNvSpPr/>
          <p:nvPr/>
        </p:nvSpPr>
        <p:spPr>
          <a:xfrm rot="16200000" flipH="1">
            <a:off x="3888435" y="4835452"/>
            <a:ext cx="450963" cy="399488"/>
          </a:xfrm>
          <a:prstGeom prst="striped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5" name="Striped Right Arrow 124"/>
          <p:cNvSpPr/>
          <p:nvPr/>
        </p:nvSpPr>
        <p:spPr>
          <a:xfrm rot="16200000" flipH="1">
            <a:off x="3853055" y="4217829"/>
            <a:ext cx="450963" cy="399488"/>
          </a:xfrm>
          <a:prstGeom prst="striped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6" name="Group 125"/>
          <p:cNvGrpSpPr/>
          <p:nvPr/>
        </p:nvGrpSpPr>
        <p:grpSpPr>
          <a:xfrm rot="19484564">
            <a:off x="5264792" y="2732291"/>
            <a:ext cx="766333" cy="712059"/>
            <a:chOff x="4382133" y="4056193"/>
            <a:chExt cx="1968168" cy="851994"/>
          </a:xfrm>
          <a:noFill/>
        </p:grpSpPr>
        <p:sp>
          <p:nvSpPr>
            <p:cNvPr id="127" name="Striped Right Arrow 126"/>
            <p:cNvSpPr/>
            <p:nvPr/>
          </p:nvSpPr>
          <p:spPr>
            <a:xfrm rot="2103927">
              <a:off x="4382133" y="4348629"/>
              <a:ext cx="1527695" cy="559558"/>
            </a:xfrm>
            <a:prstGeom prst="stripedRight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8" name="Striped Right Arrow 127"/>
            <p:cNvSpPr/>
            <p:nvPr/>
          </p:nvSpPr>
          <p:spPr>
            <a:xfrm rot="2103927">
              <a:off x="4822606" y="4056193"/>
              <a:ext cx="1527695" cy="559558"/>
            </a:xfrm>
            <a:prstGeom prst="stripedRight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1995" name="Group 41994"/>
          <p:cNvGrpSpPr/>
          <p:nvPr/>
        </p:nvGrpSpPr>
        <p:grpSpPr>
          <a:xfrm>
            <a:off x="682581" y="2675698"/>
            <a:ext cx="730123" cy="1077161"/>
            <a:chOff x="683474" y="2691324"/>
            <a:chExt cx="864452" cy="1125829"/>
          </a:xfrm>
        </p:grpSpPr>
        <p:grpSp>
          <p:nvGrpSpPr>
            <p:cNvPr id="129" name="Group 128"/>
            <p:cNvGrpSpPr/>
            <p:nvPr/>
          </p:nvGrpSpPr>
          <p:grpSpPr>
            <a:xfrm rot="19484564">
              <a:off x="683474" y="2691324"/>
              <a:ext cx="864452" cy="780072"/>
              <a:chOff x="4382133" y="4056193"/>
              <a:chExt cx="1968168" cy="851994"/>
            </a:xfrm>
            <a:noFill/>
          </p:grpSpPr>
          <p:sp>
            <p:nvSpPr>
              <p:cNvPr id="130" name="Striped Right Arrow 129"/>
              <p:cNvSpPr/>
              <p:nvPr/>
            </p:nvSpPr>
            <p:spPr>
              <a:xfrm rot="2103927">
                <a:off x="4382133" y="4348629"/>
                <a:ext cx="1527695" cy="559558"/>
              </a:xfrm>
              <a:prstGeom prst="stripedRightArrow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1" name="Striped Right Arrow 130"/>
              <p:cNvSpPr/>
              <p:nvPr/>
            </p:nvSpPr>
            <p:spPr>
              <a:xfrm rot="2103927">
                <a:off x="4822606" y="4056193"/>
                <a:ext cx="1527695" cy="559558"/>
              </a:xfrm>
              <a:prstGeom prst="stripedRightArrow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32" name="Striped Right Arrow 131"/>
            <p:cNvSpPr/>
            <p:nvPr/>
          </p:nvSpPr>
          <p:spPr>
            <a:xfrm rot="21588491">
              <a:off x="786555" y="3304831"/>
              <a:ext cx="670989" cy="512322"/>
            </a:xfrm>
            <a:prstGeom prst="stripedRight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34" name="Group 133"/>
          <p:cNvGrpSpPr/>
          <p:nvPr/>
        </p:nvGrpSpPr>
        <p:grpSpPr>
          <a:xfrm rot="19484564">
            <a:off x="2674446" y="2867080"/>
            <a:ext cx="726753" cy="680119"/>
            <a:chOff x="4382133" y="4056193"/>
            <a:chExt cx="1968168" cy="851994"/>
          </a:xfrm>
          <a:noFill/>
        </p:grpSpPr>
        <p:sp>
          <p:nvSpPr>
            <p:cNvPr id="135" name="Striped Right Arrow 134"/>
            <p:cNvSpPr/>
            <p:nvPr/>
          </p:nvSpPr>
          <p:spPr>
            <a:xfrm rot="2103927">
              <a:off x="4382133" y="4348629"/>
              <a:ext cx="1527695" cy="559558"/>
            </a:xfrm>
            <a:prstGeom prst="stripedRight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6" name="Striped Right Arrow 135"/>
            <p:cNvSpPr/>
            <p:nvPr/>
          </p:nvSpPr>
          <p:spPr>
            <a:xfrm rot="2103927">
              <a:off x="4822606" y="4056193"/>
              <a:ext cx="1527695" cy="559558"/>
            </a:xfrm>
            <a:prstGeom prst="stripedRight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aphicFrame>
        <p:nvGraphicFramePr>
          <p:cNvPr id="41996" name="Diagram 41995"/>
          <p:cNvGraphicFramePr/>
          <p:nvPr>
            <p:extLst/>
          </p:nvPr>
        </p:nvGraphicFramePr>
        <p:xfrm>
          <a:off x="8930587" y="3968067"/>
          <a:ext cx="2775864" cy="26505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pic>
        <p:nvPicPr>
          <p:cNvPr id="41987" name="Picture 3" descr="C:\Documents and Settings\Administrator\Desktop\NBITS\baby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469473" y="938140"/>
            <a:ext cx="659843" cy="687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1993" name="Diagram 41992"/>
          <p:cNvGraphicFramePr/>
          <p:nvPr>
            <p:extLst/>
          </p:nvPr>
        </p:nvGraphicFramePr>
        <p:xfrm>
          <a:off x="10469641" y="404459"/>
          <a:ext cx="1683131" cy="27660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  <p:sp>
        <p:nvSpPr>
          <p:cNvPr id="41999" name="TextBox 41998"/>
          <p:cNvSpPr txBox="1"/>
          <p:nvPr/>
        </p:nvSpPr>
        <p:spPr>
          <a:xfrm rot="16200000">
            <a:off x="9306107" y="1258787"/>
            <a:ext cx="1696219" cy="369332"/>
          </a:xfrm>
          <a:prstGeom prst="rect">
            <a:avLst/>
          </a:prstGeom>
          <a:solidFill>
            <a:srgbClr val="41EF5E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EID follow-up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8930597" y="2390068"/>
            <a:ext cx="1855695" cy="662956"/>
          </a:xfrm>
          <a:prstGeom prst="roundRect">
            <a:avLst/>
          </a:prstGeom>
          <a:solidFill>
            <a:srgbClr val="58D8BA"/>
          </a:solidFill>
          <a:ln>
            <a:solidFill>
              <a:schemeClr val="accent2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171446" marR="0" lvl="0" indent="-171446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ARV prophylaxis monitoring</a:t>
            </a:r>
          </a:p>
          <a:p>
            <a:pPr marL="171446" marR="0" lvl="0" indent="-171446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CPT initiation</a:t>
            </a:r>
          </a:p>
        </p:txBody>
      </p:sp>
      <p:grpSp>
        <p:nvGrpSpPr>
          <p:cNvPr id="138" name="Group 137"/>
          <p:cNvGrpSpPr/>
          <p:nvPr/>
        </p:nvGrpSpPr>
        <p:grpSpPr>
          <a:xfrm rot="19484564">
            <a:off x="9187316" y="897388"/>
            <a:ext cx="732089" cy="756169"/>
            <a:chOff x="4485739" y="4022279"/>
            <a:chExt cx="1621853" cy="740873"/>
          </a:xfrm>
          <a:noFill/>
        </p:grpSpPr>
        <p:sp>
          <p:nvSpPr>
            <p:cNvPr id="139" name="Striped Right Arrow 138"/>
            <p:cNvSpPr/>
            <p:nvPr/>
          </p:nvSpPr>
          <p:spPr>
            <a:xfrm rot="2103927">
              <a:off x="4485739" y="4314717"/>
              <a:ext cx="1181377" cy="448435"/>
            </a:xfrm>
            <a:prstGeom prst="stripedRightArrow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0" name="Striped Right Arrow 139"/>
            <p:cNvSpPr/>
            <p:nvPr/>
          </p:nvSpPr>
          <p:spPr>
            <a:xfrm rot="2103927">
              <a:off x="4926215" y="4022279"/>
              <a:ext cx="1181377" cy="448435"/>
            </a:xfrm>
            <a:prstGeom prst="stripedRightArrow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1998" name="Horizontal Scroll 41997"/>
          <p:cNvSpPr/>
          <p:nvPr/>
        </p:nvSpPr>
        <p:spPr>
          <a:xfrm rot="16200000">
            <a:off x="7025655" y="2903237"/>
            <a:ext cx="2434027" cy="662871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Continuum of care</a:t>
            </a:r>
          </a:p>
        </p:txBody>
      </p:sp>
      <p:grpSp>
        <p:nvGrpSpPr>
          <p:cNvPr id="42001" name="Group 42000"/>
          <p:cNvGrpSpPr/>
          <p:nvPr/>
        </p:nvGrpSpPr>
        <p:grpSpPr>
          <a:xfrm>
            <a:off x="7947927" y="1475239"/>
            <a:ext cx="558064" cy="512599"/>
            <a:chOff x="7900802" y="1383239"/>
            <a:chExt cx="401593" cy="438764"/>
          </a:xfrm>
        </p:grpSpPr>
        <p:sp>
          <p:nvSpPr>
            <p:cNvPr id="143" name="Striped Right Arrow 142"/>
            <p:cNvSpPr/>
            <p:nvPr/>
          </p:nvSpPr>
          <p:spPr>
            <a:xfrm rot="16200000">
              <a:off x="7833019" y="1452717"/>
              <a:ext cx="437069" cy="301504"/>
            </a:xfrm>
            <a:prstGeom prst="stripedRight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7" name="Striped Right Arrow 146"/>
            <p:cNvSpPr/>
            <p:nvPr/>
          </p:nvSpPr>
          <p:spPr>
            <a:xfrm rot="16200000">
              <a:off x="7933108" y="1451022"/>
              <a:ext cx="437069" cy="301504"/>
            </a:xfrm>
            <a:prstGeom prst="stripedRight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9" name="Group 148"/>
          <p:cNvGrpSpPr/>
          <p:nvPr/>
        </p:nvGrpSpPr>
        <p:grpSpPr>
          <a:xfrm rot="10800000">
            <a:off x="7988075" y="4468559"/>
            <a:ext cx="558064" cy="512599"/>
            <a:chOff x="7900802" y="1383239"/>
            <a:chExt cx="401593" cy="438764"/>
          </a:xfrm>
        </p:grpSpPr>
        <p:sp>
          <p:nvSpPr>
            <p:cNvPr id="150" name="Striped Right Arrow 149"/>
            <p:cNvSpPr/>
            <p:nvPr/>
          </p:nvSpPr>
          <p:spPr>
            <a:xfrm rot="16200000">
              <a:off x="7833019" y="1452717"/>
              <a:ext cx="437069" cy="301504"/>
            </a:xfrm>
            <a:prstGeom prst="stripedRight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1" name="Striped Right Arrow 150"/>
            <p:cNvSpPr/>
            <p:nvPr/>
          </p:nvSpPr>
          <p:spPr>
            <a:xfrm rot="16200000">
              <a:off x="7933108" y="1451022"/>
              <a:ext cx="437069" cy="301504"/>
            </a:xfrm>
            <a:prstGeom prst="stripedRight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4" name="Striped Right Arrow 153"/>
          <p:cNvSpPr/>
          <p:nvPr/>
        </p:nvSpPr>
        <p:spPr>
          <a:xfrm rot="16200000" flipH="1">
            <a:off x="3851439" y="3716005"/>
            <a:ext cx="450963" cy="399488"/>
          </a:xfrm>
          <a:prstGeom prst="striped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5" name="Striped Right Arrow 154"/>
          <p:cNvSpPr/>
          <p:nvPr/>
        </p:nvSpPr>
        <p:spPr>
          <a:xfrm rot="18865935">
            <a:off x="2793060" y="3890821"/>
            <a:ext cx="684391" cy="289115"/>
          </a:xfrm>
          <a:prstGeom prst="striped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6" name="Striped Right Arrow 155"/>
          <p:cNvSpPr/>
          <p:nvPr/>
        </p:nvSpPr>
        <p:spPr>
          <a:xfrm rot="18865935">
            <a:off x="2450363" y="4411128"/>
            <a:ext cx="437069" cy="301504"/>
          </a:xfrm>
          <a:prstGeom prst="striped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2008" name="Group 42007"/>
          <p:cNvGrpSpPr/>
          <p:nvPr/>
        </p:nvGrpSpPr>
        <p:grpSpPr>
          <a:xfrm>
            <a:off x="3424126" y="2568741"/>
            <a:ext cx="1833249" cy="963059"/>
            <a:chOff x="3424114" y="2630123"/>
            <a:chExt cx="1833249" cy="963059"/>
          </a:xfrm>
        </p:grpSpPr>
        <p:grpSp>
          <p:nvGrpSpPr>
            <p:cNvPr id="17" name="Group 16"/>
            <p:cNvGrpSpPr/>
            <p:nvPr/>
          </p:nvGrpSpPr>
          <p:grpSpPr>
            <a:xfrm>
              <a:off x="3542958" y="2725015"/>
              <a:ext cx="1595560" cy="865659"/>
              <a:chOff x="3960347" y="3285248"/>
              <a:chExt cx="1187031" cy="912604"/>
            </a:xfrm>
          </p:grpSpPr>
          <p:grpSp>
            <p:nvGrpSpPr>
              <p:cNvPr id="60" name="Group 59"/>
              <p:cNvGrpSpPr/>
              <p:nvPr/>
            </p:nvGrpSpPr>
            <p:grpSpPr>
              <a:xfrm>
                <a:off x="3960347" y="3288397"/>
                <a:ext cx="616252" cy="909455"/>
                <a:chOff x="2612227" y="5603640"/>
                <a:chExt cx="797036" cy="649372"/>
              </a:xfrm>
            </p:grpSpPr>
            <p:pic>
              <p:nvPicPr>
                <p:cNvPr id="61" name="Picture 10" descr="MCj04315760000[1]"/>
                <p:cNvPicPr>
                  <a:picLocks noChangeAspect="1" noChangeArrowheads="1"/>
                </p:cNvPicPr>
                <p:nvPr/>
              </p:nvPicPr>
              <p:blipFill>
                <a:blip r:embed="rId21" cstate="print"/>
                <a:srcRect/>
                <a:stretch>
                  <a:fillRect/>
                </a:stretch>
              </p:blipFill>
              <p:spPr bwMode="auto">
                <a:xfrm>
                  <a:off x="2612227" y="5795812"/>
                  <a:ext cx="688869" cy="457200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</p:spPr>
            </p:pic>
            <p:sp>
              <p:nvSpPr>
                <p:cNvPr id="62" name="TextBox 61"/>
                <p:cNvSpPr txBox="1">
                  <a:spLocks noChangeArrowheads="1"/>
                </p:cNvSpPr>
                <p:nvPr/>
              </p:nvSpPr>
              <p:spPr bwMode="auto">
                <a:xfrm>
                  <a:off x="2744259" y="5603640"/>
                  <a:ext cx="665004" cy="2085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PALS</a:t>
                  </a:r>
                </a:p>
              </p:txBody>
            </p:sp>
          </p:grpSp>
          <p:grpSp>
            <p:nvGrpSpPr>
              <p:cNvPr id="64" name="Group 63"/>
              <p:cNvGrpSpPr/>
              <p:nvPr/>
            </p:nvGrpSpPr>
            <p:grpSpPr>
              <a:xfrm>
                <a:off x="4600638" y="3285248"/>
                <a:ext cx="546740" cy="896516"/>
                <a:chOff x="2599156" y="5619649"/>
                <a:chExt cx="707133" cy="640133"/>
              </a:xfrm>
            </p:grpSpPr>
            <p:pic>
              <p:nvPicPr>
                <p:cNvPr id="65" name="Picture 7" descr="C:\Documents and Settings\Administrator\Desktop\NBITS\book.gif"/>
                <p:cNvPicPr>
                  <a:picLocks noChangeAspect="1" noChangeArrowheads="1"/>
                </p:cNvPicPr>
                <p:nvPr/>
              </p:nvPicPr>
              <p:blipFill>
                <a:blip r:embed="rId22" cstate="print"/>
                <a:srcRect/>
                <a:stretch>
                  <a:fillRect/>
                </a:stretch>
              </p:blipFill>
              <p:spPr bwMode="auto">
                <a:xfrm>
                  <a:off x="2640725" y="5812296"/>
                  <a:ext cx="665564" cy="4474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66" name="TextBox 65"/>
                <p:cNvSpPr txBox="1">
                  <a:spLocks noChangeArrowheads="1"/>
                </p:cNvSpPr>
                <p:nvPr/>
              </p:nvSpPr>
              <p:spPr bwMode="auto">
                <a:xfrm>
                  <a:off x="2599156" y="5619649"/>
                  <a:ext cx="677787" cy="2085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Register</a:t>
                  </a:r>
                </a:p>
              </p:txBody>
            </p:sp>
          </p:grpSp>
        </p:grpSp>
        <p:sp>
          <p:nvSpPr>
            <p:cNvPr id="42007" name="Snip and Round Single Corner Rectangle 42006"/>
            <p:cNvSpPr/>
            <p:nvPr/>
          </p:nvSpPr>
          <p:spPr>
            <a:xfrm>
              <a:off x="3424114" y="2630123"/>
              <a:ext cx="1833249" cy="963059"/>
            </a:xfrm>
            <a:prstGeom prst="snip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2010" name="Group 42009"/>
          <p:cNvGrpSpPr/>
          <p:nvPr/>
        </p:nvGrpSpPr>
        <p:grpSpPr>
          <a:xfrm>
            <a:off x="6518996" y="586758"/>
            <a:ext cx="1153693" cy="1229811"/>
            <a:chOff x="6185242" y="2389370"/>
            <a:chExt cx="1261459" cy="1349554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23" cstate="print"/>
            <a:srcRect l="21564" t="11540" r="18801" b="20309"/>
            <a:stretch/>
          </p:blipFill>
          <p:spPr>
            <a:xfrm>
              <a:off x="6285201" y="2630123"/>
              <a:ext cx="1072874" cy="868049"/>
            </a:xfrm>
            <a:prstGeom prst="rect">
              <a:avLst/>
            </a:prstGeom>
          </p:spPr>
        </p:pic>
        <p:sp>
          <p:nvSpPr>
            <p:cNvPr id="42009" name="Donut 42008"/>
            <p:cNvSpPr/>
            <p:nvPr/>
          </p:nvSpPr>
          <p:spPr>
            <a:xfrm>
              <a:off x="6185242" y="2389370"/>
              <a:ext cx="1261459" cy="1349554"/>
            </a:xfrm>
            <a:prstGeom prst="donut">
              <a:avLst>
                <a:gd name="adj" fmla="val 4429"/>
              </a:avLst>
            </a:prstGeom>
            <a:solidFill>
              <a:srgbClr val="BB23A9"/>
            </a:solidFill>
            <a:ln>
              <a:solidFill>
                <a:srgbClr val="BB23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65" name="Oval 164"/>
          <p:cNvSpPr/>
          <p:nvPr/>
        </p:nvSpPr>
        <p:spPr>
          <a:xfrm>
            <a:off x="6105360" y="5170238"/>
            <a:ext cx="379005" cy="349461"/>
          </a:xfrm>
          <a:prstGeom prst="ellipse">
            <a:avLst/>
          </a:prstGeom>
          <a:solidFill>
            <a:srgbClr val="F9377C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grpSp>
        <p:nvGrpSpPr>
          <p:cNvPr id="42011" name="Group 42010"/>
          <p:cNvGrpSpPr/>
          <p:nvPr/>
        </p:nvGrpSpPr>
        <p:grpSpPr>
          <a:xfrm>
            <a:off x="5987613" y="2334254"/>
            <a:ext cx="1885720" cy="1349765"/>
            <a:chOff x="5954147" y="2164249"/>
            <a:chExt cx="1885720" cy="1349765"/>
          </a:xfrm>
        </p:grpSpPr>
        <p:sp>
          <p:nvSpPr>
            <p:cNvPr id="79" name="Rounded Rectangle 78"/>
            <p:cNvSpPr/>
            <p:nvPr/>
          </p:nvSpPr>
          <p:spPr>
            <a:xfrm>
              <a:off x="6451935" y="2164249"/>
              <a:ext cx="1387932" cy="1349765"/>
            </a:xfrm>
            <a:prstGeom prst="roundRect">
              <a:avLst>
                <a:gd name="adj" fmla="val 8512"/>
              </a:avLst>
            </a:prstGeom>
            <a:solidFill>
              <a:srgbClr val="58D8BA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Pregnant women further followed for  Safe institutional Delivery </a:t>
              </a:r>
            </a:p>
          </p:txBody>
        </p:sp>
        <p:pic>
          <p:nvPicPr>
            <p:cNvPr id="167" name="Picture 2" descr="C:\Documents and Settings\Administrator\Desktop\NBITS\0066d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5954147" y="2182018"/>
              <a:ext cx="496749" cy="1317808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</p:spPr>
        </p:pic>
      </p:grpSp>
      <p:grpSp>
        <p:nvGrpSpPr>
          <p:cNvPr id="170" name="Group 169"/>
          <p:cNvGrpSpPr/>
          <p:nvPr/>
        </p:nvGrpSpPr>
        <p:grpSpPr>
          <a:xfrm rot="14078889">
            <a:off x="6787276" y="1691841"/>
            <a:ext cx="690608" cy="743763"/>
            <a:chOff x="4024506" y="4056193"/>
            <a:chExt cx="2325795" cy="1015807"/>
          </a:xfrm>
          <a:noFill/>
        </p:grpSpPr>
        <p:sp>
          <p:nvSpPr>
            <p:cNvPr id="171" name="Striped Right Arrow 170"/>
            <p:cNvSpPr/>
            <p:nvPr/>
          </p:nvSpPr>
          <p:spPr>
            <a:xfrm rot="2103927">
              <a:off x="4024506" y="4512443"/>
              <a:ext cx="1527696" cy="559557"/>
            </a:xfrm>
            <a:prstGeom prst="stripedRightArrow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2" name="Striped Right Arrow 171"/>
            <p:cNvSpPr/>
            <p:nvPr/>
          </p:nvSpPr>
          <p:spPr>
            <a:xfrm rot="2103927">
              <a:off x="4822606" y="4056193"/>
              <a:ext cx="1527695" cy="559558"/>
            </a:xfrm>
            <a:prstGeom prst="stripedRightArrow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77" name="Oval 176"/>
          <p:cNvSpPr/>
          <p:nvPr/>
        </p:nvSpPr>
        <p:spPr>
          <a:xfrm>
            <a:off x="10363261" y="1599968"/>
            <a:ext cx="357225" cy="364143"/>
          </a:xfrm>
          <a:prstGeom prst="ellipse">
            <a:avLst/>
          </a:prstGeom>
          <a:solidFill>
            <a:srgbClr val="F9377C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  <p:sp>
        <p:nvSpPr>
          <p:cNvPr id="178" name="Oval 177"/>
          <p:cNvSpPr/>
          <p:nvPr/>
        </p:nvSpPr>
        <p:spPr>
          <a:xfrm>
            <a:off x="8475958" y="2993457"/>
            <a:ext cx="357225" cy="364143"/>
          </a:xfrm>
          <a:prstGeom prst="ellipse">
            <a:avLst/>
          </a:prstGeom>
          <a:solidFill>
            <a:srgbClr val="F9377C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179" name="Oval 178"/>
          <p:cNvSpPr/>
          <p:nvPr/>
        </p:nvSpPr>
        <p:spPr>
          <a:xfrm>
            <a:off x="10016762" y="6558238"/>
            <a:ext cx="603537" cy="299779"/>
          </a:xfrm>
          <a:prstGeom prst="ellipse">
            <a:avLst/>
          </a:prstGeom>
          <a:solidFill>
            <a:srgbClr val="F9377C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</a:t>
            </a:r>
          </a:p>
        </p:txBody>
      </p:sp>
      <p:sp>
        <p:nvSpPr>
          <p:cNvPr id="95" name="Rectangle 17">
            <a:extLst>
              <a:ext uri="{FF2B5EF4-FFF2-40B4-BE49-F238E27FC236}">
                <a16:creationId xmlns:a16="http://schemas.microsoft.com/office/drawing/2014/main" id="{E74F321A-99F7-4E32-8E1B-D64B28460C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1" y="-280334"/>
            <a:ext cx="12191999" cy="1325563"/>
          </a:xfrm>
        </p:spPr>
        <p:txBody>
          <a:bodyPr>
            <a:noAutofit/>
          </a:bodyPr>
          <a:lstStyle/>
          <a:p>
            <a:r>
              <a:rPr lang="en-IN" sz="2800" b="1" dirty="0">
                <a:solidFill>
                  <a:schemeClr val="accent1">
                    <a:lumMod val="75000"/>
                  </a:schemeClr>
                </a:solidFill>
              </a:rPr>
              <a:t>PLHIV-ART Linkage System</a:t>
            </a:r>
            <a:endParaRPr lang="en-US" altLang="en-US" sz="28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" name="Line 18">
            <a:extLst>
              <a:ext uri="{FF2B5EF4-FFF2-40B4-BE49-F238E27FC236}">
                <a16:creationId xmlns:a16="http://schemas.microsoft.com/office/drawing/2014/main" id="{C056B9E0-4DC6-4722-9B35-BCA34502B126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685800"/>
            <a:ext cx="1219200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0311705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Custom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9967</TotalTime>
  <Words>806</Words>
  <Application>Microsoft Office PowerPoint</Application>
  <PresentationFormat>Widescreen</PresentationFormat>
  <Paragraphs>172</Paragraphs>
  <Slides>18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Wingdings</vt:lpstr>
      <vt:lpstr>Retrospect</vt:lpstr>
      <vt:lpstr>Office Theme</vt:lpstr>
      <vt:lpstr>PowerPoint Presentation</vt:lpstr>
      <vt:lpstr>India HIV/AIDS Epidemic Status (2017) </vt:lpstr>
      <vt:lpstr>90-90-90 : Cross Sectional cascade</vt:lpstr>
      <vt:lpstr>Real Picture - Dynamics impacting Cascade </vt:lpstr>
      <vt:lpstr>Big Challenge at Every Stage</vt:lpstr>
      <vt:lpstr>90-90-90 : Cross Sectional cascade</vt:lpstr>
      <vt:lpstr>Moving Forward</vt:lpstr>
      <vt:lpstr>Client Centric Longitudinal Cascade through programme data</vt:lpstr>
      <vt:lpstr>PLHIV-ART Linkage System</vt:lpstr>
      <vt:lpstr>Inventory Management System</vt:lpstr>
      <vt:lpstr>PowerPoint Presentation</vt:lpstr>
      <vt:lpstr>Key Learnings from the Cascades</vt:lpstr>
      <vt:lpstr>Key Learnings from the Cascades</vt:lpstr>
      <vt:lpstr>Challenges to programme based longitudinal cascade Surveillance</vt:lpstr>
      <vt:lpstr>Next Steps for Programme based longitudinal cascade Surveillance (1)</vt:lpstr>
      <vt:lpstr>Next Steps for Programme based longitudinal cascade Surveillance</vt:lpstr>
      <vt:lpstr>Acknowledgement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Pradeep</dc:creator>
  <cp:lastModifiedBy>Administrator</cp:lastModifiedBy>
  <cp:revision>1088</cp:revision>
  <dcterms:created xsi:type="dcterms:W3CDTF">2016-11-27T11:32:34Z</dcterms:created>
  <dcterms:modified xsi:type="dcterms:W3CDTF">2018-07-26T11:19:42Z</dcterms:modified>
</cp:coreProperties>
</file>